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9" r:id="rId5"/>
    <p:sldMasterId id="2147483660" r:id="rId6"/>
  </p:sldMasterIdLst>
  <p:notesMasterIdLst>
    <p:notesMasterId r:id="rId11"/>
  </p:notesMasterIdLst>
  <p:sldIdLst>
    <p:sldId id="1605" r:id="rId7"/>
    <p:sldId id="1608" r:id="rId8"/>
    <p:sldId id="1609" r:id="rId9"/>
    <p:sldId id="1610" r:id="rId10"/>
  </p:sldIdLst>
  <p:sldSz cx="10691813" cy="755967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ily Brodie" initials="EB" lastIdx="25" clrIdx="0">
    <p:extLst>
      <p:ext uri="{19B8F6BF-5375-455C-9EA6-DF929625EA0E}">
        <p15:presenceInfo xmlns:p15="http://schemas.microsoft.com/office/powerpoint/2012/main" userId="S::Emily.Brodie@aemo.com.au::49ce462e-3502-4f24-a4dc-37209137f68b" providerId="AD"/>
      </p:ext>
    </p:extLst>
  </p:cmAuthor>
  <p:cmAuthor id="2" name="Ruth Guest" initials="RG" lastIdx="11" clrIdx="1">
    <p:extLst>
      <p:ext uri="{19B8F6BF-5375-455C-9EA6-DF929625EA0E}">
        <p15:presenceInfo xmlns:p15="http://schemas.microsoft.com/office/powerpoint/2012/main" userId="S::ruth.guest@aemo.com.au::c1bbb383-d714-4c61-8b7d-72ece0f9bf1a" providerId="AD"/>
      </p:ext>
    </p:extLst>
  </p:cmAuthor>
  <p:cmAuthor id="3" name="Darren Spoor" initials="DS" lastIdx="4" clrIdx="2">
    <p:extLst>
      <p:ext uri="{19B8F6BF-5375-455C-9EA6-DF929625EA0E}">
        <p15:presenceInfo xmlns:p15="http://schemas.microsoft.com/office/powerpoint/2012/main" userId="S::darren.spoor@aemo.com.au::482877f6-9778-4115-91e4-9c5ba7362f04" providerId="AD"/>
      </p:ext>
    </p:extLst>
  </p:cmAuthor>
  <p:cmAuthor id="4" name="Greg Ruthven" initials="GR" lastIdx="6" clrIdx="3">
    <p:extLst>
      <p:ext uri="{19B8F6BF-5375-455C-9EA6-DF929625EA0E}">
        <p15:presenceInfo xmlns:p15="http://schemas.microsoft.com/office/powerpoint/2012/main" userId="S::greg.ruthven@aemo.com.au::8b60088c-3c2f-4c10-ac2d-6fe87511745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C8133A-3F46-4D5F-9297-35B0260AEFF4}" v="13" dt="2021-03-26T01:27:10.576"/>
    <p1510:client id="{9B3831B6-9BD0-B355-7A4F-7F4B5AFB4DA4}" v="1" dt="2021-03-25T03:39:38.644"/>
    <p1510:client id="{C9BA5A50-C54C-4FEC-B05E-E0F05280F009}" v="26" dt="2021-03-25T01:55:57.1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663" autoAdjust="0"/>
  </p:normalViewPr>
  <p:slideViewPr>
    <p:cSldViewPr snapToGrid="0">
      <p:cViewPr varScale="1">
        <p:scale>
          <a:sx n="94" d="100"/>
          <a:sy n="94" d="100"/>
        </p:scale>
        <p:origin x="7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A1A09-824C-4567-AD41-990CEA1AB94A}" type="datetimeFigureOut">
              <a:rPr lang="en-AU" smtClean="0"/>
              <a:t>29/03/2021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430E85-D4B0-4B10-94F6-6072BC8BA4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5234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05A90067-2361-4840-83F8-CBD421F060F8}"/>
              </a:ext>
            </a:extLst>
          </p:cNvPr>
          <p:cNvGrpSpPr/>
          <p:nvPr userDrawn="1"/>
        </p:nvGrpSpPr>
        <p:grpSpPr>
          <a:xfrm>
            <a:off x="-2522553" y="5191458"/>
            <a:ext cx="13381761" cy="3156233"/>
            <a:chOff x="-2935513" y="4064389"/>
            <a:chExt cx="15659100" cy="3693368"/>
          </a:xfrm>
        </p:grpSpPr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DEBCA1C5-5795-4F26-B880-05CD7CA9A5B0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-2935513" y="4166205"/>
              <a:ext cx="11139999" cy="3591552"/>
            </a:xfrm>
            <a:custGeom>
              <a:avLst/>
              <a:gdLst>
                <a:gd name="T0" fmla="*/ 6807 w 8055"/>
                <a:gd name="T1" fmla="*/ 1082 h 2594"/>
                <a:gd name="T2" fmla="*/ 3279 w 8055"/>
                <a:gd name="T3" fmla="*/ 786 h 2594"/>
                <a:gd name="T4" fmla="*/ 1046 w 8055"/>
                <a:gd name="T5" fmla="*/ 5 h 2594"/>
                <a:gd name="T6" fmla="*/ 1063 w 8055"/>
                <a:gd name="T7" fmla="*/ 6 h 2594"/>
                <a:gd name="T8" fmla="*/ 0 w 8055"/>
                <a:gd name="T9" fmla="*/ 292 h 2594"/>
                <a:gd name="T10" fmla="*/ 1311 w 8055"/>
                <a:gd name="T11" fmla="*/ 482 h 2594"/>
                <a:gd name="T12" fmla="*/ 3231 w 8055"/>
                <a:gd name="T13" fmla="*/ 1898 h 2594"/>
                <a:gd name="T14" fmla="*/ 5831 w 8055"/>
                <a:gd name="T15" fmla="*/ 1722 h 2594"/>
                <a:gd name="T16" fmla="*/ 8055 w 8055"/>
                <a:gd name="T17" fmla="*/ 1346 h 2594"/>
                <a:gd name="T18" fmla="*/ 8055 w 8055"/>
                <a:gd name="T19" fmla="*/ 1098 h 2594"/>
                <a:gd name="T20" fmla="*/ 6807 w 8055"/>
                <a:gd name="T21" fmla="*/ 1082 h 2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55" h="2594">
                  <a:moveTo>
                    <a:pt x="6807" y="1082"/>
                  </a:moveTo>
                  <a:cubicBezTo>
                    <a:pt x="5911" y="1330"/>
                    <a:pt x="4872" y="1860"/>
                    <a:pt x="3279" y="786"/>
                  </a:cubicBezTo>
                  <a:cubicBezTo>
                    <a:pt x="2364" y="169"/>
                    <a:pt x="1673" y="0"/>
                    <a:pt x="1046" y="5"/>
                  </a:cubicBezTo>
                  <a:cubicBezTo>
                    <a:pt x="1057" y="6"/>
                    <a:pt x="1063" y="6"/>
                    <a:pt x="1063" y="6"/>
                  </a:cubicBezTo>
                  <a:cubicBezTo>
                    <a:pt x="1063" y="6"/>
                    <a:pt x="530" y="57"/>
                    <a:pt x="0" y="292"/>
                  </a:cubicBezTo>
                  <a:cubicBezTo>
                    <a:pt x="399" y="260"/>
                    <a:pt x="917" y="274"/>
                    <a:pt x="1311" y="482"/>
                  </a:cubicBezTo>
                  <a:cubicBezTo>
                    <a:pt x="2055" y="874"/>
                    <a:pt x="2783" y="1610"/>
                    <a:pt x="3231" y="1898"/>
                  </a:cubicBezTo>
                  <a:cubicBezTo>
                    <a:pt x="3598" y="2134"/>
                    <a:pt x="4463" y="2594"/>
                    <a:pt x="5831" y="1722"/>
                  </a:cubicBezTo>
                  <a:cubicBezTo>
                    <a:pt x="7199" y="850"/>
                    <a:pt x="8055" y="1346"/>
                    <a:pt x="8055" y="1346"/>
                  </a:cubicBezTo>
                  <a:cubicBezTo>
                    <a:pt x="8055" y="1098"/>
                    <a:pt x="8055" y="1098"/>
                    <a:pt x="8055" y="1098"/>
                  </a:cubicBezTo>
                  <a:cubicBezTo>
                    <a:pt x="8055" y="1098"/>
                    <a:pt x="7703" y="834"/>
                    <a:pt x="6807" y="1082"/>
                  </a:cubicBezTo>
                  <a:close/>
                </a:path>
              </a:pathLst>
            </a:custGeom>
            <a:gradFill flip="none" rotWithShape="1">
              <a:gsLst>
                <a:gs pos="17000">
                  <a:srgbClr val="360F3C">
                    <a:alpha val="70000"/>
                  </a:srgbClr>
                </a:gs>
                <a:gs pos="57000">
                  <a:srgbClr val="5C1C8C">
                    <a:alpha val="20000"/>
                  </a:srgbClr>
                </a:gs>
                <a:gs pos="94000">
                  <a:srgbClr val="C72032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22324"/>
                </a:solidFill>
                <a:effectLst/>
                <a:uLnTx/>
                <a:uFillTx/>
                <a:latin typeface="Futura Std Light"/>
                <a:ea typeface="+mn-ea"/>
                <a:cs typeface="+mn-cs"/>
                <a:sym typeface="Futura Std Light"/>
              </a:endParaRPr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F253B752-9D1D-46A8-B0EA-628BFC103A70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6738333" y="4064389"/>
              <a:ext cx="5985254" cy="2631276"/>
            </a:xfrm>
            <a:custGeom>
              <a:avLst/>
              <a:gdLst>
                <a:gd name="T0" fmla="*/ 2196 w 4328"/>
                <a:gd name="T1" fmla="*/ 1896 h 1900"/>
                <a:gd name="T2" fmla="*/ 2448 w 4328"/>
                <a:gd name="T3" fmla="*/ 992 h 1900"/>
                <a:gd name="T4" fmla="*/ 4328 w 4328"/>
                <a:gd name="T5" fmla="*/ 80 h 1900"/>
                <a:gd name="T6" fmla="*/ 1632 w 4328"/>
                <a:gd name="T7" fmla="*/ 420 h 1900"/>
                <a:gd name="T8" fmla="*/ 248 w 4328"/>
                <a:gd name="T9" fmla="*/ 1900 h 1900"/>
                <a:gd name="T10" fmla="*/ 2196 w 4328"/>
                <a:gd name="T11" fmla="*/ 1896 h 1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28" h="1900">
                  <a:moveTo>
                    <a:pt x="2196" y="1896"/>
                  </a:moveTo>
                  <a:cubicBezTo>
                    <a:pt x="2196" y="1896"/>
                    <a:pt x="2113" y="1475"/>
                    <a:pt x="2448" y="992"/>
                  </a:cubicBezTo>
                  <a:cubicBezTo>
                    <a:pt x="2992" y="208"/>
                    <a:pt x="4328" y="80"/>
                    <a:pt x="4328" y="80"/>
                  </a:cubicBezTo>
                  <a:cubicBezTo>
                    <a:pt x="4328" y="80"/>
                    <a:pt x="3161" y="0"/>
                    <a:pt x="1632" y="420"/>
                  </a:cubicBezTo>
                  <a:cubicBezTo>
                    <a:pt x="0" y="868"/>
                    <a:pt x="248" y="1900"/>
                    <a:pt x="248" y="1900"/>
                  </a:cubicBezTo>
                  <a:lnTo>
                    <a:pt x="2196" y="1896"/>
                  </a:lnTo>
                  <a:close/>
                </a:path>
              </a:pathLst>
            </a:custGeom>
            <a:gradFill flip="none" rotWithShape="1">
              <a:gsLst>
                <a:gs pos="37000">
                  <a:srgbClr val="D93B50">
                    <a:alpha val="50000"/>
                  </a:srgbClr>
                </a:gs>
                <a:gs pos="0">
                  <a:srgbClr val="C72032">
                    <a:alpha val="80000"/>
                  </a:srgbClr>
                </a:gs>
                <a:gs pos="95575">
                  <a:srgbClr val="5C1C8C">
                    <a:alpha val="35000"/>
                  </a:srgbClr>
                </a:gs>
              </a:gsLst>
              <a:lin ang="18900000" scaled="1"/>
              <a:tileRect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22324"/>
                </a:solidFill>
                <a:effectLst/>
                <a:uLnTx/>
                <a:uFillTx/>
                <a:latin typeface="Futura Std Light"/>
                <a:ea typeface="+mn-ea"/>
                <a:cs typeface="+mn-cs"/>
                <a:sym typeface="Futura Std Light"/>
              </a:endParaRPr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B9E9ED6-D0E9-4818-A55E-FEFC2F0CD672}"/>
              </a:ext>
            </a:extLst>
          </p:cNvPr>
          <p:cNvSpPr/>
          <p:nvPr userDrawn="1"/>
        </p:nvSpPr>
        <p:spPr>
          <a:xfrm>
            <a:off x="0" y="0"/>
            <a:ext cx="10691813" cy="7559675"/>
          </a:xfrm>
          <a:custGeom>
            <a:avLst/>
            <a:gdLst>
              <a:gd name="connsiteX0" fmla="*/ 263525 w 12192000"/>
              <a:gd name="connsiteY0" fmla="*/ 260350 h 6858000"/>
              <a:gd name="connsiteX1" fmla="*/ 263525 w 12192000"/>
              <a:gd name="connsiteY1" fmla="*/ 6597650 h 6858000"/>
              <a:gd name="connsiteX2" fmla="*/ 11928475 w 12192000"/>
              <a:gd name="connsiteY2" fmla="*/ 6597650 h 6858000"/>
              <a:gd name="connsiteX3" fmla="*/ 11928475 w 12192000"/>
              <a:gd name="connsiteY3" fmla="*/ 260350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263525" y="260350"/>
                </a:moveTo>
                <a:lnTo>
                  <a:pt x="263525" y="6597650"/>
                </a:lnTo>
                <a:lnTo>
                  <a:pt x="11928475" y="6597650"/>
                </a:lnTo>
                <a:lnTo>
                  <a:pt x="11928475" y="26035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0192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7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utura Std Light"/>
              <a:ea typeface="+mn-ea"/>
              <a:cs typeface="+mn-cs"/>
              <a:sym typeface="Futura Std Ligh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559B4D-39E2-4A2E-8A5C-95726E785F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5588" y="2591322"/>
            <a:ext cx="8018860" cy="2631887"/>
          </a:xfrm>
        </p:spPr>
        <p:txBody>
          <a:bodyPr anchor="b"/>
          <a:lstStyle>
            <a:lvl1pPr algn="l">
              <a:defRPr sz="5262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9AB51E-A732-4105-AAF9-C4C491281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5588" y="5400902"/>
            <a:ext cx="8018860" cy="690490"/>
          </a:xfrm>
        </p:spPr>
        <p:txBody>
          <a:bodyPr>
            <a:normAutofit/>
          </a:bodyPr>
          <a:lstStyle>
            <a:lvl1pPr marL="0" indent="0" algn="l">
              <a:buNone/>
              <a:defRPr sz="2456">
                <a:solidFill>
                  <a:schemeClr val="bg1"/>
                </a:solidFill>
              </a:defRPr>
            </a:lvl1pPr>
            <a:lvl2pPr marL="400964" indent="0" algn="ctr">
              <a:buNone/>
              <a:defRPr sz="1754"/>
            </a:lvl2pPr>
            <a:lvl3pPr marL="801929" indent="0" algn="ctr">
              <a:buNone/>
              <a:defRPr sz="1579"/>
            </a:lvl3pPr>
            <a:lvl4pPr marL="1202893" indent="0" algn="ctr">
              <a:buNone/>
              <a:defRPr sz="1403"/>
            </a:lvl4pPr>
            <a:lvl5pPr marL="1603858" indent="0" algn="ctr">
              <a:buNone/>
              <a:defRPr sz="1403"/>
            </a:lvl5pPr>
            <a:lvl6pPr marL="2004822" indent="0" algn="ctr">
              <a:buNone/>
              <a:defRPr sz="1403"/>
            </a:lvl6pPr>
            <a:lvl7pPr marL="2405786" indent="0" algn="ctr">
              <a:buNone/>
              <a:defRPr sz="1403"/>
            </a:lvl7pPr>
            <a:lvl8pPr marL="2806751" indent="0" algn="ctr">
              <a:buNone/>
              <a:defRPr sz="1403"/>
            </a:lvl8pPr>
            <a:lvl9pPr marL="3207715" indent="0" algn="ctr">
              <a:buNone/>
              <a:defRPr sz="1403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216FF-48D2-43CC-A7A2-6B66955AF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1028" y="6868355"/>
            <a:ext cx="505220" cy="4024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C81F68-4976-451A-B2E9-79BCBD2F70CC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F4901-5DA8-4CDF-9DD6-0DFA0044C2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12197" y="6868355"/>
            <a:ext cx="1522449" cy="4024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B25E40E-9DF4-47B5-BAB8-388FDD99D59B}" type="datetimeFigureOut">
              <a:rPr lang="en-AU" smtClean="0"/>
              <a:pPr/>
              <a:t>29/03/2021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7B57D-1C5A-4936-973A-C09D58DAE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25940" y="6868355"/>
            <a:ext cx="4679868" cy="4024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DF909FA-3722-4F31-ACE2-78B291F153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657" y="834013"/>
            <a:ext cx="3024336" cy="99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04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6B70B14-71BF-4D10-B3DA-12193BF02EE1}"/>
              </a:ext>
            </a:extLst>
          </p:cNvPr>
          <p:cNvSpPr/>
          <p:nvPr userDrawn="1"/>
        </p:nvSpPr>
        <p:spPr>
          <a:xfrm>
            <a:off x="0" y="0"/>
            <a:ext cx="3451173" cy="7559675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579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A023EC-89BA-427F-B659-C9BA6F7C9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20" y="503978"/>
            <a:ext cx="2907626" cy="1460347"/>
          </a:xfrm>
        </p:spPr>
        <p:txBody>
          <a:bodyPr anchor="t" anchorCtr="0">
            <a:noAutofit/>
          </a:bodyPr>
          <a:lstStyle>
            <a:lvl1pPr>
              <a:defRPr sz="3859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789DB-5346-49A4-93BC-CE824ABD6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684793" y="503978"/>
            <a:ext cx="6774452" cy="6202505"/>
          </a:xfrm>
        </p:spPr>
        <p:txBody>
          <a:bodyPr/>
          <a:lstStyle>
            <a:lvl1pPr marL="0" indent="0">
              <a:buNone/>
              <a:defRPr sz="2806"/>
            </a:lvl1pPr>
            <a:lvl2pPr marL="400964" indent="0">
              <a:buNone/>
              <a:defRPr sz="2456"/>
            </a:lvl2pPr>
            <a:lvl3pPr marL="801929" indent="0">
              <a:buNone/>
              <a:defRPr sz="2105"/>
            </a:lvl3pPr>
            <a:lvl4pPr marL="1202893" indent="0">
              <a:buNone/>
              <a:defRPr sz="1754"/>
            </a:lvl4pPr>
            <a:lvl5pPr marL="1603858" indent="0">
              <a:buNone/>
              <a:defRPr sz="1754"/>
            </a:lvl5pPr>
            <a:lvl6pPr marL="2004822" indent="0">
              <a:buNone/>
              <a:defRPr sz="1754"/>
            </a:lvl6pPr>
            <a:lvl7pPr marL="2405786" indent="0">
              <a:buNone/>
              <a:defRPr sz="1754"/>
            </a:lvl7pPr>
            <a:lvl8pPr marL="2806751" indent="0">
              <a:buNone/>
              <a:defRPr sz="1754"/>
            </a:lvl8pPr>
            <a:lvl9pPr marL="3207715" indent="0">
              <a:buNone/>
              <a:defRPr sz="1754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7ED3C4-6241-480A-9C80-94FA28B6B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3620" y="3436577"/>
            <a:ext cx="2907626" cy="2035755"/>
          </a:xfrm>
        </p:spPr>
        <p:txBody>
          <a:bodyPr/>
          <a:lstStyle>
            <a:lvl1pPr marL="0" indent="0">
              <a:buNone/>
              <a:defRPr sz="2456">
                <a:solidFill>
                  <a:schemeClr val="bg1"/>
                </a:solidFill>
              </a:defRPr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2BE93A-F35B-437B-B683-A13F8549B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29/03/2021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D30DB-3BC0-4933-B267-A5A1205A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EDBB3-96E6-4EEA-931F-DB7B9E145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A7C90F-9669-4678-B9A5-7D2A32BE2D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47" y="6854541"/>
            <a:ext cx="1522450" cy="50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974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B963A3D-4158-4862-80EF-B6397DC9CE90}"/>
              </a:ext>
            </a:extLst>
          </p:cNvPr>
          <p:cNvGrpSpPr/>
          <p:nvPr userDrawn="1"/>
        </p:nvGrpSpPr>
        <p:grpSpPr>
          <a:xfrm>
            <a:off x="-2080098" y="5309446"/>
            <a:ext cx="13381761" cy="3156233"/>
            <a:chOff x="-2935513" y="4064389"/>
            <a:chExt cx="15659100" cy="3693368"/>
          </a:xfrm>
        </p:grpSpPr>
        <p:sp>
          <p:nvSpPr>
            <p:cNvPr id="6" name="Freeform 15">
              <a:extLst>
                <a:ext uri="{FF2B5EF4-FFF2-40B4-BE49-F238E27FC236}">
                  <a16:creationId xmlns:a16="http://schemas.microsoft.com/office/drawing/2014/main" id="{847E1A0B-CD25-493E-BBD2-63F153442D8D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-2935513" y="4166205"/>
              <a:ext cx="11139999" cy="3591552"/>
            </a:xfrm>
            <a:custGeom>
              <a:avLst/>
              <a:gdLst>
                <a:gd name="T0" fmla="*/ 6807 w 8055"/>
                <a:gd name="T1" fmla="*/ 1082 h 2594"/>
                <a:gd name="T2" fmla="*/ 3279 w 8055"/>
                <a:gd name="T3" fmla="*/ 786 h 2594"/>
                <a:gd name="T4" fmla="*/ 1046 w 8055"/>
                <a:gd name="T5" fmla="*/ 5 h 2594"/>
                <a:gd name="T6" fmla="*/ 1063 w 8055"/>
                <a:gd name="T7" fmla="*/ 6 h 2594"/>
                <a:gd name="T8" fmla="*/ 0 w 8055"/>
                <a:gd name="T9" fmla="*/ 292 h 2594"/>
                <a:gd name="T10" fmla="*/ 1311 w 8055"/>
                <a:gd name="T11" fmla="*/ 482 h 2594"/>
                <a:gd name="T12" fmla="*/ 3231 w 8055"/>
                <a:gd name="T13" fmla="*/ 1898 h 2594"/>
                <a:gd name="T14" fmla="*/ 5831 w 8055"/>
                <a:gd name="T15" fmla="*/ 1722 h 2594"/>
                <a:gd name="T16" fmla="*/ 8055 w 8055"/>
                <a:gd name="T17" fmla="*/ 1346 h 2594"/>
                <a:gd name="T18" fmla="*/ 8055 w 8055"/>
                <a:gd name="T19" fmla="*/ 1098 h 2594"/>
                <a:gd name="T20" fmla="*/ 6807 w 8055"/>
                <a:gd name="T21" fmla="*/ 1082 h 2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55" h="2594">
                  <a:moveTo>
                    <a:pt x="6807" y="1082"/>
                  </a:moveTo>
                  <a:cubicBezTo>
                    <a:pt x="5911" y="1330"/>
                    <a:pt x="4872" y="1860"/>
                    <a:pt x="3279" y="786"/>
                  </a:cubicBezTo>
                  <a:cubicBezTo>
                    <a:pt x="2364" y="169"/>
                    <a:pt x="1673" y="0"/>
                    <a:pt x="1046" y="5"/>
                  </a:cubicBezTo>
                  <a:cubicBezTo>
                    <a:pt x="1057" y="6"/>
                    <a:pt x="1063" y="6"/>
                    <a:pt x="1063" y="6"/>
                  </a:cubicBezTo>
                  <a:cubicBezTo>
                    <a:pt x="1063" y="6"/>
                    <a:pt x="530" y="57"/>
                    <a:pt x="0" y="292"/>
                  </a:cubicBezTo>
                  <a:cubicBezTo>
                    <a:pt x="399" y="260"/>
                    <a:pt x="917" y="274"/>
                    <a:pt x="1311" y="482"/>
                  </a:cubicBezTo>
                  <a:cubicBezTo>
                    <a:pt x="2055" y="874"/>
                    <a:pt x="2783" y="1610"/>
                    <a:pt x="3231" y="1898"/>
                  </a:cubicBezTo>
                  <a:cubicBezTo>
                    <a:pt x="3598" y="2134"/>
                    <a:pt x="4463" y="2594"/>
                    <a:pt x="5831" y="1722"/>
                  </a:cubicBezTo>
                  <a:cubicBezTo>
                    <a:pt x="7199" y="850"/>
                    <a:pt x="8055" y="1346"/>
                    <a:pt x="8055" y="1346"/>
                  </a:cubicBezTo>
                  <a:cubicBezTo>
                    <a:pt x="8055" y="1098"/>
                    <a:pt x="8055" y="1098"/>
                    <a:pt x="8055" y="1098"/>
                  </a:cubicBezTo>
                  <a:cubicBezTo>
                    <a:pt x="8055" y="1098"/>
                    <a:pt x="7703" y="834"/>
                    <a:pt x="6807" y="1082"/>
                  </a:cubicBezTo>
                  <a:close/>
                </a:path>
              </a:pathLst>
            </a:custGeom>
            <a:gradFill flip="none" rotWithShape="1">
              <a:gsLst>
                <a:gs pos="17000">
                  <a:srgbClr val="360F3C">
                    <a:alpha val="70000"/>
                  </a:srgbClr>
                </a:gs>
                <a:gs pos="57000">
                  <a:srgbClr val="5C1C8C">
                    <a:alpha val="20000"/>
                  </a:srgbClr>
                </a:gs>
                <a:gs pos="94000">
                  <a:srgbClr val="C72032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22324"/>
                </a:solidFill>
                <a:effectLst/>
                <a:uLnTx/>
                <a:uFillTx/>
                <a:latin typeface="Futura Std Light"/>
                <a:ea typeface="+mn-ea"/>
                <a:cs typeface="+mn-cs"/>
                <a:sym typeface="Futura Std Light"/>
              </a:endParaRPr>
            </a:p>
          </p:txBody>
        </p:sp>
        <p:sp>
          <p:nvSpPr>
            <p:cNvPr id="8" name="Freeform 16">
              <a:extLst>
                <a:ext uri="{FF2B5EF4-FFF2-40B4-BE49-F238E27FC236}">
                  <a16:creationId xmlns:a16="http://schemas.microsoft.com/office/drawing/2014/main" id="{5E2C415D-48A1-4209-A679-82D52AD61504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6738333" y="4064389"/>
              <a:ext cx="5985254" cy="2631276"/>
            </a:xfrm>
            <a:custGeom>
              <a:avLst/>
              <a:gdLst>
                <a:gd name="T0" fmla="*/ 2196 w 4328"/>
                <a:gd name="T1" fmla="*/ 1896 h 1900"/>
                <a:gd name="T2" fmla="*/ 2448 w 4328"/>
                <a:gd name="T3" fmla="*/ 992 h 1900"/>
                <a:gd name="T4" fmla="*/ 4328 w 4328"/>
                <a:gd name="T5" fmla="*/ 80 h 1900"/>
                <a:gd name="T6" fmla="*/ 1632 w 4328"/>
                <a:gd name="T7" fmla="*/ 420 h 1900"/>
                <a:gd name="T8" fmla="*/ 248 w 4328"/>
                <a:gd name="T9" fmla="*/ 1900 h 1900"/>
                <a:gd name="T10" fmla="*/ 2196 w 4328"/>
                <a:gd name="T11" fmla="*/ 1896 h 1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28" h="1900">
                  <a:moveTo>
                    <a:pt x="2196" y="1896"/>
                  </a:moveTo>
                  <a:cubicBezTo>
                    <a:pt x="2196" y="1896"/>
                    <a:pt x="2113" y="1475"/>
                    <a:pt x="2448" y="992"/>
                  </a:cubicBezTo>
                  <a:cubicBezTo>
                    <a:pt x="2992" y="208"/>
                    <a:pt x="4328" y="80"/>
                    <a:pt x="4328" y="80"/>
                  </a:cubicBezTo>
                  <a:cubicBezTo>
                    <a:pt x="4328" y="80"/>
                    <a:pt x="3161" y="0"/>
                    <a:pt x="1632" y="420"/>
                  </a:cubicBezTo>
                  <a:cubicBezTo>
                    <a:pt x="0" y="868"/>
                    <a:pt x="248" y="1900"/>
                    <a:pt x="248" y="1900"/>
                  </a:cubicBezTo>
                  <a:lnTo>
                    <a:pt x="2196" y="1896"/>
                  </a:lnTo>
                  <a:close/>
                </a:path>
              </a:pathLst>
            </a:custGeom>
            <a:gradFill flip="none" rotWithShape="1">
              <a:gsLst>
                <a:gs pos="37000">
                  <a:srgbClr val="D93B50">
                    <a:alpha val="50000"/>
                  </a:srgbClr>
                </a:gs>
                <a:gs pos="0">
                  <a:srgbClr val="C72032">
                    <a:alpha val="80000"/>
                  </a:srgbClr>
                </a:gs>
                <a:gs pos="95575">
                  <a:srgbClr val="5C1C8C">
                    <a:alpha val="35000"/>
                  </a:srgbClr>
                </a:gs>
              </a:gsLst>
              <a:lin ang="18900000" scaled="1"/>
              <a:tileRect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22324"/>
                </a:solidFill>
                <a:effectLst/>
                <a:uLnTx/>
                <a:uFillTx/>
                <a:latin typeface="Futura Std Light"/>
                <a:ea typeface="+mn-ea"/>
                <a:cs typeface="+mn-cs"/>
                <a:sym typeface="Futura Std Light"/>
              </a:endParaRP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D2C647D8-C790-464F-B73C-E653BB9133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3138" y="3080572"/>
            <a:ext cx="4245537" cy="139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503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EMC Contact Detail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D26AD4A-EEEC-5C42-8AC5-805DC39A327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7797" y="2712805"/>
            <a:ext cx="926063" cy="1506606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B1C3B7B-4327-E44B-9BCA-4FD52D8FB8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797" y="4595412"/>
            <a:ext cx="4209375" cy="2195811"/>
          </a:xfrm>
        </p:spPr>
        <p:txBody>
          <a:bodyPr/>
          <a:lstStyle>
            <a:lvl1pPr marL="0" indent="0">
              <a:lnSpc>
                <a:spcPts val="1169"/>
              </a:lnSpc>
              <a:spcAft>
                <a:spcPts val="877"/>
              </a:spcAft>
              <a:buNone/>
              <a:defRPr sz="994"/>
            </a:lvl1pPr>
            <a:lvl2pPr marL="420948" indent="0">
              <a:buNone/>
              <a:defRPr/>
            </a:lvl2pPr>
            <a:lvl3pPr marL="841896" indent="0">
              <a:buNone/>
              <a:defRPr/>
            </a:lvl3pPr>
            <a:lvl4pPr marL="1262844" indent="0">
              <a:buNone/>
              <a:defRPr/>
            </a:lvl4pPr>
            <a:lvl5pPr marL="1683792" indent="0">
              <a:buNone/>
              <a:defRPr/>
            </a:lvl5pPr>
          </a:lstStyle>
          <a:p>
            <a:pPr lvl="0"/>
            <a:r>
              <a:rPr lang="en-US"/>
              <a:t>Office address</a:t>
            </a:r>
            <a:br>
              <a:rPr lang="en-US"/>
            </a:br>
            <a:r>
              <a:rPr lang="en-US"/>
              <a:t>Level 6, 201 Elizabeth Street</a:t>
            </a:r>
            <a:br>
              <a:rPr lang="en-US"/>
            </a:br>
            <a:r>
              <a:rPr lang="en-US"/>
              <a:t>Sydney NSW 2000</a:t>
            </a:r>
          </a:p>
          <a:p>
            <a:pPr lvl="0"/>
            <a:r>
              <a:rPr lang="en-US"/>
              <a:t>ABN: 49 236 270 144</a:t>
            </a:r>
          </a:p>
          <a:p>
            <a:pPr lvl="0"/>
            <a:r>
              <a:rPr lang="en-US"/>
              <a:t>Postal address</a:t>
            </a:r>
            <a:br>
              <a:rPr lang="en-US"/>
            </a:br>
            <a:r>
              <a:rPr lang="en-US"/>
              <a:t>PO Box A2449</a:t>
            </a:r>
            <a:br>
              <a:rPr lang="en-US"/>
            </a:br>
            <a:r>
              <a:rPr lang="en-US"/>
              <a:t>Sydney South NSW 1235</a:t>
            </a:r>
          </a:p>
          <a:p>
            <a:pPr lvl="0"/>
            <a:r>
              <a:rPr lang="en-US"/>
              <a:t>T (02) 8296 7800</a:t>
            </a:r>
            <a:br>
              <a:rPr lang="en-US"/>
            </a:br>
            <a:r>
              <a:rPr lang="en-US"/>
              <a:t>F (02) 8296 7899</a:t>
            </a:r>
          </a:p>
        </p:txBody>
      </p:sp>
    </p:spTree>
    <p:extLst>
      <p:ext uri="{BB962C8B-B14F-4D97-AF65-F5344CB8AC3E}">
        <p14:creationId xmlns:p14="http://schemas.microsoft.com/office/powerpoint/2010/main" val="1149057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EMC Title Slide v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B6882CA-16B8-1844-AB10-4CD5887231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0691813" cy="75596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86A16E1-9E4B-BE40-ACC9-926B9B04C86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7797" y="661389"/>
            <a:ext cx="5893125" cy="1455056"/>
          </a:xfrm>
        </p:spPr>
        <p:txBody>
          <a:bodyPr anchor="t" anchorCtr="0"/>
          <a:lstStyle>
            <a:lvl1pPr algn="l">
              <a:lnSpc>
                <a:spcPts val="4677"/>
              </a:lnSpc>
              <a:defRPr sz="4677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ONE OR TWO LINE 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95CE36-379E-F049-8A1F-BF41796EB7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57797" y="2239983"/>
            <a:ext cx="5893125" cy="396833"/>
          </a:xfrm>
        </p:spPr>
        <p:txBody>
          <a:bodyPr/>
          <a:lstStyle>
            <a:lvl1pPr marL="0" indent="0" algn="l">
              <a:lnSpc>
                <a:spcPts val="2105"/>
              </a:lnSpc>
              <a:spcAft>
                <a:spcPts val="0"/>
              </a:spcAft>
              <a:buNone/>
              <a:defRPr sz="2105" cap="all" baseline="0">
                <a:solidFill>
                  <a:schemeClr val="tx1"/>
                </a:solidFill>
              </a:defRPr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ONE LINE SUBTITLE GOES HERE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D47742-8325-9843-B132-2C1747D038F5}"/>
              </a:ext>
            </a:extLst>
          </p:cNvPr>
          <p:cNvCxnSpPr/>
          <p:nvPr userDrawn="1"/>
        </p:nvCxnSpPr>
        <p:spPr>
          <a:xfrm>
            <a:off x="357797" y="2887333"/>
            <a:ext cx="568266" cy="0"/>
          </a:xfrm>
          <a:prstGeom prst="line">
            <a:avLst/>
          </a:prstGeom>
          <a:ln w="698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2D8A70E-922F-B747-81C7-BE2E6EEAD5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797" y="3046738"/>
            <a:ext cx="4209375" cy="582022"/>
          </a:xfrm>
        </p:spPr>
        <p:txBody>
          <a:bodyPr/>
          <a:lstStyle>
            <a:lvl1pPr marL="0" indent="0">
              <a:lnSpc>
                <a:spcPts val="1754"/>
              </a:lnSpc>
              <a:spcAft>
                <a:spcPts val="0"/>
              </a:spcAft>
              <a:buNone/>
              <a:defRPr sz="1520" cap="all" baseline="0">
                <a:solidFill>
                  <a:schemeClr val="tx1"/>
                </a:solidFill>
              </a:defRPr>
            </a:lvl1pPr>
            <a:lvl2pPr marL="420948" indent="0">
              <a:buNone/>
              <a:defRPr cap="all" baseline="0">
                <a:solidFill>
                  <a:schemeClr val="tx1"/>
                </a:solidFill>
              </a:defRPr>
            </a:lvl2pPr>
            <a:lvl3pPr marL="841896" indent="0">
              <a:buNone/>
              <a:defRPr cap="all" baseline="0">
                <a:solidFill>
                  <a:schemeClr val="tx1"/>
                </a:solidFill>
              </a:defRPr>
            </a:lvl3pPr>
            <a:lvl4pPr marL="1262844" indent="0">
              <a:buNone/>
              <a:defRPr cap="all" baseline="0">
                <a:solidFill>
                  <a:schemeClr val="tx1"/>
                </a:solidFill>
              </a:defRPr>
            </a:lvl4pPr>
            <a:lvl5pPr marL="1683792" indent="0">
              <a:buNone/>
              <a:defRPr cap="all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DATE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66833E7-48A8-FD44-9BF0-C94FBC2239E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55391" y="6799078"/>
            <a:ext cx="1262813" cy="37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018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EMC Title &amp; Content (Quo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97AC6-6C60-49E7-8938-53F3A4B71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BE0F2-0E3B-4F3A-B0FA-08998D39AD3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4078" y="1785750"/>
            <a:ext cx="9681563" cy="4365167"/>
          </a:xfrm>
        </p:spPr>
        <p:txBody>
          <a:bodyPr/>
          <a:lstStyle>
            <a:lvl1pPr marL="0" indent="0">
              <a:lnSpc>
                <a:spcPts val="4209"/>
              </a:lnSpc>
              <a:spcAft>
                <a:spcPts val="0"/>
              </a:spcAft>
              <a:buNone/>
              <a:defRPr sz="4034">
                <a:solidFill>
                  <a:schemeClr val="bg1"/>
                </a:solidFill>
              </a:defRPr>
            </a:lvl1pPr>
            <a:lvl2pPr marL="315711" indent="0">
              <a:buNone/>
              <a:defRPr>
                <a:solidFill>
                  <a:srgbClr val="FF0000"/>
                </a:solidFill>
              </a:defRPr>
            </a:lvl2pPr>
            <a:lvl3pPr marL="789278" indent="0">
              <a:buNone/>
              <a:defRPr>
                <a:solidFill>
                  <a:srgbClr val="FF0000"/>
                </a:solidFill>
              </a:defRPr>
            </a:lvl3pPr>
            <a:lvl4pPr marL="1262844" indent="0">
              <a:buNone/>
              <a:defRPr>
                <a:solidFill>
                  <a:srgbClr val="FF0000"/>
                </a:solidFill>
              </a:defRPr>
            </a:lvl4pPr>
            <a:lvl5pPr marL="1736411" indent="0">
              <a:buNone/>
              <a:defRPr>
                <a:solidFill>
                  <a:srgbClr val="FF0000"/>
                </a:solidFill>
              </a:defRPr>
            </a:lvl5pPr>
          </a:lstStyle>
          <a:p>
            <a:pPr lvl="0"/>
            <a:r>
              <a:rPr lang="en-US"/>
              <a:t>“</a:t>
            </a:r>
            <a:r>
              <a:rPr lang="en-US" err="1"/>
              <a:t>Uptaque</a:t>
            </a:r>
            <a:r>
              <a:rPr lang="en-US"/>
              <a:t> </a:t>
            </a:r>
            <a:r>
              <a:rPr lang="en-US" err="1"/>
              <a:t>saection</a:t>
            </a:r>
            <a:r>
              <a:rPr lang="en-US"/>
              <a:t> </a:t>
            </a:r>
            <a:r>
              <a:rPr lang="en-US" err="1"/>
              <a:t>consequiam</a:t>
            </a:r>
            <a:r>
              <a:rPr lang="en-US"/>
              <a:t> </a:t>
            </a:r>
            <a:r>
              <a:rPr lang="en-US" err="1"/>
              <a:t>quaero</a:t>
            </a:r>
            <a:r>
              <a:rPr lang="en-US"/>
              <a:t> in </a:t>
            </a:r>
            <a:r>
              <a:rPr lang="en-US" err="1"/>
              <a:t>nullia</a:t>
            </a:r>
            <a:r>
              <a:rPr lang="en-US"/>
              <a:t> </a:t>
            </a:r>
            <a:r>
              <a:rPr lang="en-US" err="1"/>
              <a:t>volorerio</a:t>
            </a:r>
            <a:r>
              <a:rPr lang="en-US"/>
              <a:t> </a:t>
            </a:r>
            <a:r>
              <a:rPr lang="en-US" err="1"/>
              <a:t>endite</a:t>
            </a:r>
            <a:r>
              <a:rPr lang="en-US"/>
              <a:t> </a:t>
            </a:r>
            <a:r>
              <a:rPr lang="en-US" err="1"/>
              <a:t>omnit</a:t>
            </a:r>
            <a:r>
              <a:rPr lang="en-US"/>
              <a:t> </a:t>
            </a:r>
            <a:r>
              <a:rPr lang="en-US" err="1"/>
              <a:t>eicaerro</a:t>
            </a:r>
            <a:r>
              <a:rPr lang="en-US"/>
              <a:t> </a:t>
            </a:r>
            <a:r>
              <a:rPr lang="en-US" err="1"/>
              <a:t>quia</a:t>
            </a:r>
            <a:r>
              <a:rPr lang="en-US"/>
              <a:t> </a:t>
            </a:r>
            <a:r>
              <a:rPr lang="en-US" err="1"/>
              <a:t>num</a:t>
            </a:r>
            <a:r>
              <a:rPr lang="en-US"/>
              <a:t> re </a:t>
            </a:r>
            <a:r>
              <a:rPr lang="en-US" err="1"/>
              <a:t>consequam</a:t>
            </a:r>
            <a:r>
              <a:rPr lang="en-US"/>
              <a:t> </a:t>
            </a:r>
            <a:r>
              <a:rPr lang="en-US" err="1"/>
              <a:t>eicaeperro</a:t>
            </a:r>
            <a:r>
              <a:rPr lang="en-US"/>
              <a:t> </a:t>
            </a:r>
            <a:r>
              <a:rPr lang="en-US" err="1"/>
              <a:t>oditinnus</a:t>
            </a:r>
            <a:r>
              <a:rPr lang="en-US"/>
              <a:t> sit que </a:t>
            </a:r>
            <a:r>
              <a:rPr lang="en-US" err="1"/>
              <a:t>dolutemolum</a:t>
            </a:r>
            <a:r>
              <a:rPr lang="en-US"/>
              <a:t> re”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C1EDA-3007-4BB8-8104-CB0531577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97DB3-DBCA-4D64-993E-1CEDAB7F245B}" type="slidenum">
              <a:rPr lang="en-AU" smtClean="0"/>
              <a:t>‹#›</a:t>
            </a:fld>
            <a:endParaRPr lang="en-AU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875AEB9-7E68-4C42-A3EB-2C766FDA1BA0}"/>
              </a:ext>
            </a:extLst>
          </p:cNvPr>
          <p:cNvCxnSpPr/>
          <p:nvPr userDrawn="1"/>
        </p:nvCxnSpPr>
        <p:spPr>
          <a:xfrm>
            <a:off x="482346" y="952400"/>
            <a:ext cx="736641" cy="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4BCADF8-AD48-124D-9D67-00346053D156}"/>
              </a:ext>
            </a:extLst>
          </p:cNvPr>
          <p:cNvCxnSpPr>
            <a:cxnSpLocks/>
          </p:cNvCxnSpPr>
          <p:nvPr userDrawn="1"/>
        </p:nvCxnSpPr>
        <p:spPr>
          <a:xfrm>
            <a:off x="9744704" y="7023950"/>
            <a:ext cx="0" cy="533168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57FB4FE-F7CE-A94E-A990-704CFE040388}"/>
              </a:ext>
            </a:extLst>
          </p:cNvPr>
          <p:cNvCxnSpPr/>
          <p:nvPr userDrawn="1"/>
        </p:nvCxnSpPr>
        <p:spPr>
          <a:xfrm>
            <a:off x="484078" y="6349333"/>
            <a:ext cx="736641" cy="0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624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EMC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97AC6-6C60-49E7-8938-53F3A4B71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BE0F2-0E3B-4F3A-B0FA-08998D39A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078" y="1785750"/>
            <a:ext cx="7576875" cy="43651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C1EDA-3007-4BB8-8104-CB0531577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97DB3-DBCA-4D64-993E-1CEDAB7F245B}" type="slidenum">
              <a:rPr lang="en-AU" smtClean="0"/>
              <a:t>‹#›</a:t>
            </a:fld>
            <a:endParaRPr lang="en-AU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875AEB9-7E68-4C42-A3EB-2C766FDA1BA0}"/>
              </a:ext>
            </a:extLst>
          </p:cNvPr>
          <p:cNvCxnSpPr/>
          <p:nvPr userDrawn="1"/>
        </p:nvCxnSpPr>
        <p:spPr>
          <a:xfrm>
            <a:off x="482346" y="952400"/>
            <a:ext cx="736641" cy="0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4BCADF8-AD48-124D-9D67-00346053D156}"/>
              </a:ext>
            </a:extLst>
          </p:cNvPr>
          <p:cNvCxnSpPr>
            <a:cxnSpLocks/>
          </p:cNvCxnSpPr>
          <p:nvPr userDrawn="1"/>
        </p:nvCxnSpPr>
        <p:spPr>
          <a:xfrm>
            <a:off x="9744704" y="7023950"/>
            <a:ext cx="0" cy="533168"/>
          </a:xfrm>
          <a:prstGeom prst="line">
            <a:avLst/>
          </a:prstGeom>
          <a:ln w="254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9802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CABBF1-340C-406B-8C6D-79AE564C0DDF}"/>
              </a:ext>
            </a:extLst>
          </p:cNvPr>
          <p:cNvSpPr/>
          <p:nvPr userDrawn="1"/>
        </p:nvSpPr>
        <p:spPr>
          <a:xfrm>
            <a:off x="0" y="0"/>
            <a:ext cx="3451173" cy="7559675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579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B8A512-F5E2-4729-A3C7-D3CBFFA81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20" y="503978"/>
            <a:ext cx="2907626" cy="1460347"/>
          </a:xfrm>
        </p:spPr>
        <p:txBody>
          <a:bodyPr anchor="t" anchorCtr="0">
            <a:noAutofit/>
          </a:bodyPr>
          <a:lstStyle>
            <a:lvl1pPr>
              <a:defRPr sz="3859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08899-091A-4986-B914-D309D6491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29/03/2021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5479A-D9D2-45B0-9A87-66C743FAB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2F7D9-6D72-472F-9761-03996650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6966F1C-22DB-47A8-8E30-240A14932D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86400" y="503237"/>
            <a:ext cx="6775200" cy="6202800"/>
          </a:xfrm>
        </p:spPr>
        <p:txBody>
          <a:bodyPr/>
          <a:lstStyle>
            <a:lvl1pPr marL="360363" indent="-360363">
              <a:buFont typeface="+mj-lt"/>
              <a:buAutoNum type="arabicPeriod"/>
              <a:defRPr/>
            </a:lvl1pPr>
            <a:lvl2pPr marL="858165" indent="-457200">
              <a:buFont typeface="+mj-lt"/>
              <a:buAutoNum type="arabicPeriod"/>
              <a:defRPr/>
            </a:lvl2pPr>
            <a:lvl3pPr marL="1144829" indent="-342900">
              <a:buFont typeface="+mj-lt"/>
              <a:buAutoNum type="arabicPeriod"/>
              <a:defRPr/>
            </a:lvl3pPr>
            <a:lvl4pPr marL="1545793" indent="-342900">
              <a:buFont typeface="+mj-lt"/>
              <a:buAutoNum type="arabicPeriod"/>
              <a:defRPr/>
            </a:lvl4pPr>
            <a:lvl5pPr marL="1946758" indent="-342900">
              <a:buFont typeface="+mj-lt"/>
              <a:buAutoNum type="arabicPeriod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5A87A14-C640-4048-95A7-4EF6E742A0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47" y="6854541"/>
            <a:ext cx="1522450" cy="50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455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78D73-741E-4A3A-B8C4-124CE6BAC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DF620-32AE-46C9-9F22-DDE369B50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A0033-3118-46E0-9F01-3652AE36E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29/03/2021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995D5-0AEB-4D1D-8A60-9100F1F04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5ED6E-F140-4083-9570-EFDF8AAE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6279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07475-FEE0-40F3-B487-DB82C280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493" y="1884670"/>
            <a:ext cx="9221689" cy="3144614"/>
          </a:xfrm>
        </p:spPr>
        <p:txBody>
          <a:bodyPr anchor="b"/>
          <a:lstStyle>
            <a:lvl1pPr>
              <a:defRPr sz="5262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56FD0D-B4CE-41F4-9879-E575CB28F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493" y="5059034"/>
            <a:ext cx="9221689" cy="1653678"/>
          </a:xfrm>
        </p:spPr>
        <p:txBody>
          <a:bodyPr/>
          <a:lstStyle>
            <a:lvl1pPr marL="0" indent="0">
              <a:buNone/>
              <a:defRPr sz="2105">
                <a:solidFill>
                  <a:schemeClr val="bg1"/>
                </a:solidFill>
              </a:defRPr>
            </a:lvl1pPr>
            <a:lvl2pPr marL="400964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1929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2893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3858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4822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5786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675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7715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DB86D-BED8-4F4E-A228-4A9502398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B25E40E-9DF4-47B5-BAB8-388FDD99D59B}" type="datetimeFigureOut">
              <a:rPr lang="en-AU" smtClean="0"/>
              <a:pPr/>
              <a:t>29/03/2021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C2DBD-604C-465E-B9D8-B4B22647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5CE2D-E898-480E-8C7D-50D7E378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C81F68-4976-451A-B2E9-79BCBD2F70CC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399150-2915-4920-A24D-8FAED5E18E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47" y="6854541"/>
            <a:ext cx="1522450" cy="50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968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775BD-C264-4D14-9F9C-5E355E61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0E30A-9FDC-436A-82DC-AF6B205EB4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6547" y="2012414"/>
            <a:ext cx="5048093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E30723-81C3-4A18-9021-A93A3C56F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5049240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43672F-28FD-447E-B5A2-6040CEC9D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29/03/2021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E0952-34FB-4217-8FBC-774BE000F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122B44-2702-4DE0-8F4B-297ACA78C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438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346C0-76B2-4261-BBDE-BA8E98953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207" y="150797"/>
            <a:ext cx="7895736" cy="13095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F9673-06A6-4883-87B9-AEFCC485B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208" y="1853171"/>
            <a:ext cx="5054385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CD162-0697-49BE-8899-05FCFB715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5208" y="2761381"/>
            <a:ext cx="5054385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9E6007-785B-41D0-B932-2B4BFF0737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2730" y="1853171"/>
            <a:ext cx="5054407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5DF337-0335-4780-B1BA-0BBD0A42E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12730" y="2761381"/>
            <a:ext cx="505440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D2C4F8-CFFF-463C-BEA7-03012D7F8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29/03/2021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F5B21B-D917-4C2D-A86B-12BB20BCD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D006EB-F623-4403-A677-A9921610C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557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57A25-6280-4D1F-8222-2DE5D168B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B11E6-D675-4EEF-978E-E38783196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29/03/2021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5CDF87-D029-4429-9F21-882389F5C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0BC53C-4C4B-4FB5-B43A-F9255C94B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7413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ABD13F-814C-4D3A-8EB6-2F0288292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29/03/2021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DB036C-D370-4FDE-B942-8258769CE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CFD27-C193-40B6-BAF5-5C073FCA2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13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CABBF1-340C-406B-8C6D-79AE564C0DDF}"/>
              </a:ext>
            </a:extLst>
          </p:cNvPr>
          <p:cNvSpPr/>
          <p:nvPr userDrawn="1"/>
        </p:nvSpPr>
        <p:spPr>
          <a:xfrm>
            <a:off x="0" y="0"/>
            <a:ext cx="3451173" cy="7559675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579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B8A512-F5E2-4729-A3C7-D3CBFFA81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20" y="503978"/>
            <a:ext cx="2907626" cy="1460347"/>
          </a:xfrm>
        </p:spPr>
        <p:txBody>
          <a:bodyPr anchor="t" anchorCtr="0">
            <a:noAutofit/>
          </a:bodyPr>
          <a:lstStyle>
            <a:lvl1pPr>
              <a:defRPr sz="3859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116F7-0AE7-40B0-9C9D-0F9CBF82D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793" y="503978"/>
            <a:ext cx="6774452" cy="6202505"/>
          </a:xfrm>
        </p:spPr>
        <p:txBody>
          <a:bodyPr/>
          <a:lstStyle>
            <a:lvl1pPr>
              <a:defRPr sz="2806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6DFC6-B1F9-4548-AD13-D6EEFAE6DD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3620" y="3436577"/>
            <a:ext cx="2907626" cy="2035755"/>
          </a:xfrm>
        </p:spPr>
        <p:txBody>
          <a:bodyPr>
            <a:normAutofit/>
          </a:bodyPr>
          <a:lstStyle>
            <a:lvl1pPr marL="0" indent="0">
              <a:buNone/>
              <a:defRPr sz="2456">
                <a:solidFill>
                  <a:schemeClr val="bg1"/>
                </a:solidFill>
              </a:defRPr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08899-091A-4986-B914-D309D6491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29/03/2021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5479A-D9D2-45B0-9A87-66C743FAB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2F7D9-6D72-472F-9761-03996650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D7A8669-24E6-424D-B888-CEC73E481E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47" y="6854541"/>
            <a:ext cx="1522450" cy="50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36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4AA570C-1BBC-4CDB-A506-E6982C6B7BDD}"/>
              </a:ext>
            </a:extLst>
          </p:cNvPr>
          <p:cNvSpPr/>
          <p:nvPr userDrawn="1"/>
        </p:nvSpPr>
        <p:spPr>
          <a:xfrm>
            <a:off x="0" y="0"/>
            <a:ext cx="10691813" cy="1461188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184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13FF67-1633-4DD4-99C9-C98EEFE70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47" y="150494"/>
            <a:ext cx="7894138" cy="131069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D0BBB1-D145-40B9-81B9-93197AFAA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546" y="2012414"/>
            <a:ext cx="10255425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2B31C-A208-4978-9A1D-EA4662D26B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27920" y="7006699"/>
            <a:ext cx="15224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5E40E-9DF4-47B5-BAB8-388FDD99D59B}" type="datetimeFigureOut">
              <a:rPr lang="en-AU" smtClean="0"/>
              <a:t>29/03/2021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C266F-310A-4449-8A29-6F1ACA0C6C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663" y="7006699"/>
            <a:ext cx="467986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EF9F2-B7AF-45F0-96E3-4AB78790C4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56751" y="7006699"/>
            <a:ext cx="50522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81F68-4976-451A-B2E9-79BCBD2F70CC}" type="slidenum">
              <a:rPr lang="en-AU" smtClean="0"/>
              <a:t>‹#›</a:t>
            </a:fld>
            <a:endParaRPr lang="en-AU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7C1AA2C-3FFA-48E8-B036-2C5DC3A52F9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47" y="6854541"/>
            <a:ext cx="1522450" cy="50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49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9" r:id="rId11"/>
  </p:sldLayoutIdLst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sz="3859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9A6FBB-AB70-D642-9D67-F86F3A4F7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797" y="449745"/>
            <a:ext cx="9892032" cy="39683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Text page with large paragraph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ACB82A-5CCE-0B4B-A0C4-58B2E1396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7797" y="1851889"/>
            <a:ext cx="9892032" cy="449744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BFB7E-6370-3540-BD4A-B45117A6D1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97266" y="7063633"/>
            <a:ext cx="252563" cy="26455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35" b="1">
                <a:solidFill>
                  <a:schemeClr val="bg1"/>
                </a:solidFill>
              </a:defRPr>
            </a:lvl1pPr>
          </a:lstStyle>
          <a:p>
            <a:fld id="{73A9E820-FCDC-9D4F-B422-DEB35CEB4B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975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680" r:id="rId2"/>
  </p:sldLayoutIdLst>
  <p:hf hdr="0" ftr="0" dt="0"/>
  <p:txStyles>
    <p:titleStyle>
      <a:lvl1pPr algn="l" defTabSz="1069208" rtl="0" eaLnBrk="1" latinLnBrk="0" hangingPunct="1">
        <a:lnSpc>
          <a:spcPts val="2105"/>
        </a:lnSpc>
        <a:spcBef>
          <a:spcPct val="0"/>
        </a:spcBef>
        <a:buNone/>
        <a:defRPr sz="2105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210474" indent="-210474" algn="l" defTabSz="1069208" rtl="0" eaLnBrk="1" latinLnBrk="0" hangingPunct="1">
        <a:lnSpc>
          <a:spcPts val="2105"/>
        </a:lnSpc>
        <a:spcBef>
          <a:spcPts val="0"/>
        </a:spcBef>
        <a:spcAft>
          <a:spcPts val="877"/>
        </a:spcAft>
        <a:buFont typeface="Arial" panose="020B0604020202020204" pitchFamily="34" charset="0"/>
        <a:buChar char="•"/>
        <a:tabLst/>
        <a:defRPr sz="1871" kern="1200">
          <a:solidFill>
            <a:schemeClr val="bg1"/>
          </a:solidFill>
          <a:latin typeface="+mn-lt"/>
          <a:ea typeface="+mn-ea"/>
          <a:cs typeface="+mn-cs"/>
        </a:defRPr>
      </a:lvl1pPr>
      <a:lvl2pPr marL="631422" indent="-210474" algn="l" defTabSz="1069208" rtl="0" eaLnBrk="1" latinLnBrk="0" hangingPunct="1">
        <a:lnSpc>
          <a:spcPts val="2105"/>
        </a:lnSpc>
        <a:spcBef>
          <a:spcPts val="0"/>
        </a:spcBef>
        <a:spcAft>
          <a:spcPts val="877"/>
        </a:spcAft>
        <a:buFont typeface="Arial" panose="020B0604020202020204" pitchFamily="34" charset="0"/>
        <a:buChar char="•"/>
        <a:defRPr sz="1871" kern="1200">
          <a:solidFill>
            <a:schemeClr val="bg1"/>
          </a:solidFill>
          <a:latin typeface="+mn-lt"/>
          <a:ea typeface="+mn-ea"/>
          <a:cs typeface="+mn-cs"/>
        </a:defRPr>
      </a:lvl2pPr>
      <a:lvl3pPr marL="1052370" indent="-210474" algn="l" defTabSz="1069208" rtl="0" eaLnBrk="1" latinLnBrk="0" hangingPunct="1">
        <a:lnSpc>
          <a:spcPts val="2105"/>
        </a:lnSpc>
        <a:spcBef>
          <a:spcPts val="0"/>
        </a:spcBef>
        <a:spcAft>
          <a:spcPts val="877"/>
        </a:spcAft>
        <a:buFont typeface="Arial" panose="020B0604020202020204" pitchFamily="34" charset="0"/>
        <a:buChar char="•"/>
        <a:defRPr sz="1871" kern="1200">
          <a:solidFill>
            <a:schemeClr val="bg1"/>
          </a:solidFill>
          <a:latin typeface="+mn-lt"/>
          <a:ea typeface="+mn-ea"/>
          <a:cs typeface="+mn-cs"/>
        </a:defRPr>
      </a:lvl3pPr>
      <a:lvl4pPr marL="1473318" indent="-210474" algn="l" defTabSz="1069208" rtl="0" eaLnBrk="1" latinLnBrk="0" hangingPunct="1">
        <a:lnSpc>
          <a:spcPts val="2105"/>
        </a:lnSpc>
        <a:spcBef>
          <a:spcPts val="0"/>
        </a:spcBef>
        <a:spcAft>
          <a:spcPts val="877"/>
        </a:spcAft>
        <a:buFont typeface="Arial" panose="020B0604020202020204" pitchFamily="34" charset="0"/>
        <a:buChar char="•"/>
        <a:defRPr sz="1871" kern="1200">
          <a:solidFill>
            <a:schemeClr val="bg1"/>
          </a:solidFill>
          <a:latin typeface="+mn-lt"/>
          <a:ea typeface="+mn-ea"/>
          <a:cs typeface="+mn-cs"/>
        </a:defRPr>
      </a:lvl4pPr>
      <a:lvl5pPr marL="1894266" indent="-210474" algn="l" defTabSz="1069208" rtl="0" eaLnBrk="1" latinLnBrk="0" hangingPunct="1">
        <a:lnSpc>
          <a:spcPts val="2105"/>
        </a:lnSpc>
        <a:spcBef>
          <a:spcPts val="0"/>
        </a:spcBef>
        <a:spcAft>
          <a:spcPts val="877"/>
        </a:spcAft>
        <a:buFont typeface="Arial" panose="020B0604020202020204" pitchFamily="34" charset="0"/>
        <a:buChar char="•"/>
        <a:defRPr sz="1871" kern="1200">
          <a:solidFill>
            <a:schemeClr val="bg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F5E230-39DD-4FD4-B984-2FA63C641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346" y="396835"/>
            <a:ext cx="9681563" cy="45635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Text page with bullet points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474D15-58A1-4503-9A2B-AAAC6BA90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078" y="1785750"/>
            <a:ext cx="9681563" cy="436516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56A9D-221B-4B26-81A3-1C773EAA95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41430" y="7004108"/>
            <a:ext cx="422107" cy="2976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65" b="1">
                <a:solidFill>
                  <a:schemeClr val="bg1"/>
                </a:solidFill>
              </a:defRPr>
            </a:lvl1pPr>
          </a:lstStyle>
          <a:p>
            <a:fld id="{6FE97DB3-DBCA-4D64-993E-1CEDAB7F245B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1510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8" r:id="rId2"/>
  </p:sldLayoutIdLst>
  <p:hf hdr="0" ftr="0" dt="0"/>
  <p:txStyles>
    <p:titleStyle>
      <a:lvl1pPr algn="l" defTabSz="801906" rtl="0" eaLnBrk="1" latinLnBrk="0" hangingPunct="1">
        <a:lnSpc>
          <a:spcPct val="90000"/>
        </a:lnSpc>
        <a:spcBef>
          <a:spcPct val="0"/>
        </a:spcBef>
        <a:buNone/>
        <a:defRPr sz="2105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157856" indent="-157856" algn="l" defTabSz="801906" rtl="0" eaLnBrk="1" latinLnBrk="0" hangingPunct="1">
        <a:lnSpc>
          <a:spcPts val="2017"/>
        </a:lnSpc>
        <a:spcBef>
          <a:spcPts val="0"/>
        </a:spcBef>
        <a:spcAft>
          <a:spcPts val="658"/>
        </a:spcAft>
        <a:buFont typeface="Arial" panose="020B0604020202020204" pitchFamily="34" charset="0"/>
        <a:buChar char="•"/>
        <a:defRPr sz="1842" kern="1200">
          <a:solidFill>
            <a:schemeClr val="bg1"/>
          </a:solidFill>
          <a:latin typeface="+mn-lt"/>
          <a:ea typeface="+mn-ea"/>
          <a:cs typeface="+mn-cs"/>
        </a:defRPr>
      </a:lvl1pPr>
      <a:lvl2pPr marL="473567" indent="-157856" algn="l" defTabSz="801906" rtl="0" eaLnBrk="1" latinLnBrk="0" hangingPunct="1">
        <a:lnSpc>
          <a:spcPts val="2017"/>
        </a:lnSpc>
        <a:spcBef>
          <a:spcPts val="0"/>
        </a:spcBef>
        <a:spcAft>
          <a:spcPts val="658"/>
        </a:spcAft>
        <a:buFont typeface="Arial" panose="020B0604020202020204" pitchFamily="34" charset="0"/>
        <a:buChar char="•"/>
        <a:defRPr sz="1842" kern="1200">
          <a:solidFill>
            <a:schemeClr val="bg1"/>
          </a:solidFill>
          <a:latin typeface="+mn-lt"/>
          <a:ea typeface="+mn-ea"/>
          <a:cs typeface="+mn-cs"/>
        </a:defRPr>
      </a:lvl2pPr>
      <a:lvl3pPr marL="947133" indent="-157856" algn="l" defTabSz="801906" rtl="0" eaLnBrk="1" latinLnBrk="0" hangingPunct="1">
        <a:lnSpc>
          <a:spcPts val="2017"/>
        </a:lnSpc>
        <a:spcBef>
          <a:spcPts val="0"/>
        </a:spcBef>
        <a:spcAft>
          <a:spcPts val="658"/>
        </a:spcAft>
        <a:buFont typeface="Arial" panose="020B0604020202020204" pitchFamily="34" charset="0"/>
        <a:buChar char="•"/>
        <a:defRPr sz="1842" kern="1200">
          <a:solidFill>
            <a:schemeClr val="bg1"/>
          </a:solidFill>
          <a:latin typeface="+mn-lt"/>
          <a:ea typeface="+mn-ea"/>
          <a:cs typeface="+mn-cs"/>
        </a:defRPr>
      </a:lvl3pPr>
      <a:lvl4pPr marL="1420700" indent="-157856" algn="l" defTabSz="801906" rtl="0" eaLnBrk="1" latinLnBrk="0" hangingPunct="1">
        <a:lnSpc>
          <a:spcPts val="2017"/>
        </a:lnSpc>
        <a:spcBef>
          <a:spcPts val="0"/>
        </a:spcBef>
        <a:spcAft>
          <a:spcPts val="658"/>
        </a:spcAft>
        <a:buFont typeface="Arial" panose="020B0604020202020204" pitchFamily="34" charset="0"/>
        <a:buChar char="•"/>
        <a:defRPr sz="1842" kern="1200">
          <a:solidFill>
            <a:schemeClr val="bg1"/>
          </a:solidFill>
          <a:latin typeface="+mn-lt"/>
          <a:ea typeface="+mn-ea"/>
          <a:cs typeface="+mn-cs"/>
        </a:defRPr>
      </a:lvl4pPr>
      <a:lvl5pPr marL="1894266" indent="-157856" algn="l" defTabSz="801906" rtl="0" eaLnBrk="1" latinLnBrk="0" hangingPunct="1">
        <a:lnSpc>
          <a:spcPts val="2017"/>
        </a:lnSpc>
        <a:spcBef>
          <a:spcPts val="0"/>
        </a:spcBef>
        <a:spcAft>
          <a:spcPts val="658"/>
        </a:spcAft>
        <a:buFont typeface="Arial" panose="020B0604020202020204" pitchFamily="34" charset="0"/>
        <a:buChar char="•"/>
        <a:defRPr sz="1842" kern="1200">
          <a:solidFill>
            <a:schemeClr val="bg1"/>
          </a:solidFill>
          <a:latin typeface="+mn-lt"/>
          <a:ea typeface="+mn-ea"/>
          <a:cs typeface="+mn-cs"/>
        </a:defRPr>
      </a:lvl5pPr>
      <a:lvl6pPr marL="2205241" indent="-200476" algn="l" defTabSz="801906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194" indent="-200476" algn="l" defTabSz="801906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147" indent="-200476" algn="l" defTabSz="801906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00" indent="-200476" algn="l" defTabSz="801906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190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53" algn="l" defTabSz="80190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06" algn="l" defTabSz="80190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59" algn="l" defTabSz="80190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12" algn="l" defTabSz="80190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765" algn="l" defTabSz="80190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18" algn="l" defTabSz="80190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671" algn="l" defTabSz="80190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624" algn="l" defTabSz="801906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B62E5-0D1C-41FB-8232-DD345831E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DRSP access to WDR data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4A2303E-C59E-41E7-A836-6D1245C0EF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7965474"/>
              </p:ext>
            </p:extLst>
          </p:nvPr>
        </p:nvGraphicFramePr>
        <p:xfrm>
          <a:off x="0" y="1462318"/>
          <a:ext cx="10691813" cy="609735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64080">
                  <a:extLst>
                    <a:ext uri="{9D8B030D-6E8A-4147-A177-3AD203B41FA5}">
                      <a16:colId xmlns:a16="http://schemas.microsoft.com/office/drawing/2014/main" val="1616858045"/>
                    </a:ext>
                  </a:extLst>
                </a:gridCol>
                <a:gridCol w="2176863">
                  <a:extLst>
                    <a:ext uri="{9D8B030D-6E8A-4147-A177-3AD203B41FA5}">
                      <a16:colId xmlns:a16="http://schemas.microsoft.com/office/drawing/2014/main" val="1417754089"/>
                    </a:ext>
                  </a:extLst>
                </a:gridCol>
                <a:gridCol w="2030361">
                  <a:extLst>
                    <a:ext uri="{9D8B030D-6E8A-4147-A177-3AD203B41FA5}">
                      <a16:colId xmlns:a16="http://schemas.microsoft.com/office/drawing/2014/main" val="2335338768"/>
                    </a:ext>
                  </a:extLst>
                </a:gridCol>
                <a:gridCol w="1949736">
                  <a:extLst>
                    <a:ext uri="{9D8B030D-6E8A-4147-A177-3AD203B41FA5}">
                      <a16:colId xmlns:a16="http://schemas.microsoft.com/office/drawing/2014/main" val="1073235161"/>
                    </a:ext>
                  </a:extLst>
                </a:gridCol>
                <a:gridCol w="2370773">
                  <a:extLst>
                    <a:ext uri="{9D8B030D-6E8A-4147-A177-3AD203B41FA5}">
                      <a16:colId xmlns:a16="http://schemas.microsoft.com/office/drawing/2014/main" val="4043167898"/>
                    </a:ext>
                  </a:extLst>
                </a:gridCol>
              </a:tblGrid>
              <a:tr h="308511">
                <a:tc gridSpan="3"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DATA TYPE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1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HOW ACCESSED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400" dirty="0"/>
                        <a:t>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9554316"/>
                  </a:ext>
                </a:extLst>
              </a:tr>
              <a:tr h="1388301">
                <a:tc>
                  <a:txBody>
                    <a:bodyPr/>
                    <a:lstStyle/>
                    <a:p>
                      <a:r>
                        <a:rPr lang="en-AU" sz="1400" b="1" dirty="0">
                          <a:solidFill>
                            <a:schemeClr val="tx1"/>
                          </a:solidFill>
                        </a:rPr>
                        <a:t>WDRU standing data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NMI WDRU classification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NMI mapping to DUID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NMI-level MRC</a:t>
                      </a:r>
                    </a:p>
                    <a:p>
                      <a:pPr marL="171450" marR="0" lvl="0" indent="-1714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DUID-level MRC</a:t>
                      </a:r>
                    </a:p>
                    <a:p>
                      <a:pPr marL="171450" marR="0" lvl="0" indent="-1714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Maximum ramp rate</a:t>
                      </a:r>
                    </a:p>
                    <a:p>
                      <a:pPr marL="171450" marR="0" lvl="0" indent="-1714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Baseline methodology &amp; baseline settings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tx1"/>
                          </a:solidFill>
                        </a:rPr>
                        <a:t>Portfolio management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Available as 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782791"/>
                  </a:ext>
                </a:extLst>
              </a:tr>
              <a:tr h="524469">
                <a:tc>
                  <a:txBody>
                    <a:bodyPr/>
                    <a:lstStyle/>
                    <a:p>
                      <a:r>
                        <a:rPr lang="en-AU" sz="1400" b="1" dirty="0">
                          <a:solidFill>
                            <a:schemeClr val="tx1"/>
                          </a:solidFill>
                        </a:rPr>
                        <a:t>Baseline calculation input data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Data inputs and calculations for baseline assessments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Via AEMO business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tx1"/>
                          </a:solidFill>
                        </a:rPr>
                        <a:t>Upon request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90727"/>
                  </a:ext>
                </a:extLst>
              </a:tr>
              <a:tr h="524469">
                <a:tc>
                  <a:txBody>
                    <a:bodyPr/>
                    <a:lstStyle/>
                    <a:p>
                      <a:r>
                        <a:rPr lang="en-AU" sz="1400" b="1" dirty="0">
                          <a:solidFill>
                            <a:schemeClr val="tx1"/>
                          </a:solidFill>
                        </a:rPr>
                        <a:t>Bidding and dispatch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Dispatch bids: submit &amp; access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Dispatch instructions: receive and access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EMMS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Available as 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216309"/>
                  </a:ext>
                </a:extLst>
              </a:tr>
              <a:tr h="740427">
                <a:tc rowSpan="2">
                  <a:txBody>
                    <a:bodyPr/>
                    <a:lstStyle/>
                    <a:p>
                      <a:r>
                        <a:rPr lang="en-AU" sz="1400" b="1" dirty="0">
                          <a:solidFill>
                            <a:schemeClr val="tx1"/>
                          </a:solidFill>
                        </a:rPr>
                        <a:t>Settlement 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Settlement quantities:</a:t>
                      </a:r>
                    </a:p>
                    <a:p>
                      <a:pPr marL="572414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Uncapped/capped WDRSQ MWh</a:t>
                      </a:r>
                    </a:p>
                    <a:p>
                      <a:pPr marL="572414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WDRTA $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Settlement 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As per settlement timelines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404941"/>
                  </a:ext>
                </a:extLst>
              </a:tr>
              <a:tr h="524469">
                <a:tc vMerge="1">
                  <a:txBody>
                    <a:bodyPr/>
                    <a:lstStyle/>
                    <a:p>
                      <a:endParaRPr lang="en-AU" sz="11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Settlement reconciliation data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tx1"/>
                          </a:solidFill>
                        </a:rPr>
                        <a:t>SRD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chemeClr val="tx1"/>
                          </a:solidFill>
                        </a:rPr>
                        <a:t>As per settlement timelines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188381"/>
                  </a:ext>
                </a:extLst>
              </a:tr>
              <a:tr h="2086711">
                <a:tc>
                  <a:txBody>
                    <a:bodyPr/>
                    <a:lstStyle/>
                    <a:p>
                      <a:r>
                        <a:rPr lang="en-AU" sz="1400" b="1" dirty="0"/>
                        <a:t>DRSP NMI 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/>
                        <a:t>DRSP Participant ID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/>
                        <a:t>FRMP Participant ID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/>
                        <a:t>Per TI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/>
                        <a:t>Region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/>
                        <a:t>TNI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/>
                        <a:t>NMI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/>
                        <a:t>Uncapped WDRSQ MWh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/>
                        <a:t>Capped WDRSQ MWh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/>
                        <a:t>MRC MW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/>
                        <a:t>MRCSQ MWh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/>
                        <a:t>WDRTA $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/>
                        <a:t>RP $ per MWh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/>
                        <a:t>RRP TLF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/>
                        <a:t>WDRRR $ per MWh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/>
                        <a:t>ME*DLF qty in MWh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400" dirty="0"/>
                        <a:t>BQ*DLF qty in MWh 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Receive and access WDR settlement quantities via EMMS and through settlement statement process</a:t>
                      </a:r>
                    </a:p>
                    <a:p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400" dirty="0"/>
                        <a:t>As per settlement timelines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3080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16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B62E5-0D1C-41FB-8232-DD345831E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Retailer access to WDR data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4A2303E-C59E-41E7-A836-6D1245C0EF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9651393"/>
              </p:ext>
            </p:extLst>
          </p:nvPr>
        </p:nvGraphicFramePr>
        <p:xfrm>
          <a:off x="0" y="1461189"/>
          <a:ext cx="10691813" cy="612941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93520">
                  <a:extLst>
                    <a:ext uri="{9D8B030D-6E8A-4147-A177-3AD203B41FA5}">
                      <a16:colId xmlns:a16="http://schemas.microsoft.com/office/drawing/2014/main" val="1616858045"/>
                    </a:ext>
                  </a:extLst>
                </a:gridCol>
                <a:gridCol w="1910080">
                  <a:extLst>
                    <a:ext uri="{9D8B030D-6E8A-4147-A177-3AD203B41FA5}">
                      <a16:colId xmlns:a16="http://schemas.microsoft.com/office/drawing/2014/main" val="1417754089"/>
                    </a:ext>
                  </a:extLst>
                </a:gridCol>
                <a:gridCol w="1656080">
                  <a:extLst>
                    <a:ext uri="{9D8B030D-6E8A-4147-A177-3AD203B41FA5}">
                      <a16:colId xmlns:a16="http://schemas.microsoft.com/office/drawing/2014/main" val="976338878"/>
                    </a:ext>
                  </a:extLst>
                </a:gridCol>
                <a:gridCol w="4003040">
                  <a:extLst>
                    <a:ext uri="{9D8B030D-6E8A-4147-A177-3AD203B41FA5}">
                      <a16:colId xmlns:a16="http://schemas.microsoft.com/office/drawing/2014/main" val="1073235161"/>
                    </a:ext>
                  </a:extLst>
                </a:gridCol>
                <a:gridCol w="1629093">
                  <a:extLst>
                    <a:ext uri="{9D8B030D-6E8A-4147-A177-3AD203B41FA5}">
                      <a16:colId xmlns:a16="http://schemas.microsoft.com/office/drawing/2014/main" val="4043167898"/>
                    </a:ext>
                  </a:extLst>
                </a:gridCol>
              </a:tblGrid>
              <a:tr h="252876">
                <a:tc gridSpan="3">
                  <a:txBody>
                    <a:bodyPr/>
                    <a:lstStyle/>
                    <a:p>
                      <a:pPr algn="ctr"/>
                      <a:r>
                        <a:rPr lang="en-AU" sz="1050" dirty="0"/>
                        <a:t>DATA TYPE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1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dirty="0"/>
                        <a:t>HOW ACCESSED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dirty="0"/>
                        <a:t>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9554316"/>
                  </a:ext>
                </a:extLst>
              </a:tr>
              <a:tr h="252876">
                <a:tc>
                  <a:txBody>
                    <a:bodyPr/>
                    <a:lstStyle/>
                    <a:p>
                      <a:r>
                        <a:rPr lang="en-AU" sz="1050" b="1" dirty="0">
                          <a:solidFill>
                            <a:schemeClr val="tx1"/>
                          </a:solidFill>
                        </a:rPr>
                        <a:t>DRSP role assigned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Relevant change requests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050">
                          <a:solidFill>
                            <a:schemeClr val="tx1"/>
                          </a:solidFill>
                        </a:rPr>
                        <a:t>B2B hub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050">
                          <a:solidFill>
                            <a:schemeClr val="tx1"/>
                          </a:solidFill>
                        </a:rPr>
                        <a:t>As 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782791"/>
                  </a:ext>
                </a:extLst>
              </a:tr>
              <a:tr h="1043117">
                <a:tc>
                  <a:txBody>
                    <a:bodyPr/>
                    <a:lstStyle/>
                    <a:p>
                      <a:r>
                        <a:rPr lang="en-AU" sz="1050" b="1" dirty="0">
                          <a:solidFill>
                            <a:schemeClr val="tx1"/>
                          </a:solidFill>
                        </a:rPr>
                        <a:t>WDRU standing data for classified NMIs for which retailer is FRMP</a:t>
                      </a:r>
                    </a:p>
                    <a:p>
                      <a:endParaRPr lang="en-AU" sz="105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NMI WDRU classification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NMI mapping to DUID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NMI-level MRC</a:t>
                      </a:r>
                    </a:p>
                    <a:p>
                      <a:pPr marL="171450" marR="0" lvl="0" indent="-1714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DUID-level MRC</a:t>
                      </a:r>
                    </a:p>
                    <a:p>
                      <a:pPr marL="171450" marR="0" lvl="0" indent="-1714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Maximum ramp rate</a:t>
                      </a:r>
                    </a:p>
                    <a:p>
                      <a:pPr marL="171450" marR="0" lvl="0" indent="-1714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Baseline methodology &amp; baseline settings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Receive periodic report providing details of all WDRUs for which it is the FRMP</a:t>
                      </a:r>
                    </a:p>
                    <a:p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Receive change requests related to NMI WDRU classification via B2B e-Hub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Periodic, TBC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90727"/>
                  </a:ext>
                </a:extLst>
              </a:tr>
              <a:tr h="410925"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dirty="0">
                          <a:solidFill>
                            <a:schemeClr val="tx1"/>
                          </a:solidFill>
                        </a:rPr>
                        <a:t>Baseline calculation input data</a:t>
                      </a:r>
                      <a:endParaRPr lang="en-AU" sz="1050" b="1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Data inputs and calculations for baseline assessments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Via AEMO business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>
                          <a:solidFill>
                            <a:schemeClr val="tx1"/>
                          </a:solidFill>
                        </a:rPr>
                        <a:t>Upon request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216309"/>
                  </a:ext>
                </a:extLst>
              </a:tr>
              <a:tr h="914507">
                <a:tc row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05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Bidding and dispatch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b="0" i="0" u="none" strike="noStrike" noProof="0" dirty="0">
                          <a:solidFill>
                            <a:schemeClr val="tx1"/>
                          </a:solidFill>
                          <a:latin typeface="Segoe UI Semilight"/>
                        </a:rPr>
                        <a:t>Dispatch </a:t>
                      </a:r>
                      <a:r>
                        <a:rPr lang="en-AU" sz="1050" b="0" i="1" u="none" strike="noStrike" noProof="0" dirty="0">
                          <a:solidFill>
                            <a:schemeClr val="tx1"/>
                          </a:solidFill>
                          <a:latin typeface="Segoe UI Semilight"/>
                        </a:rPr>
                        <a:t>bids</a:t>
                      </a:r>
                      <a:endParaRPr lang="en-US" sz="120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Access </a:t>
                      </a:r>
                      <a:r>
                        <a:rPr lang="en-AU" sz="1050" i="1" dirty="0">
                          <a:solidFill>
                            <a:schemeClr val="tx1"/>
                          </a:solidFill>
                        </a:rPr>
                        <a:t>dispatch bids </a:t>
                      </a: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via EMMS (published in accordance with the timetable) for DUIDs containing one or more WDRUs for which it is the FRMP</a:t>
                      </a:r>
                    </a:p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Access </a:t>
                      </a:r>
                      <a:r>
                        <a:rPr lang="en-AU" sz="1050" i="1" dirty="0">
                          <a:solidFill>
                            <a:schemeClr val="tx1"/>
                          </a:solidFill>
                        </a:rPr>
                        <a:t>dispatch bids</a:t>
                      </a: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 for all facilities on NEMWEB page on AEMO website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>
                          <a:solidFill>
                            <a:schemeClr val="tx1"/>
                          </a:solidFill>
                        </a:rPr>
                        <a:t>Daily on D+1</a:t>
                      </a:r>
                      <a:endParaRPr lang="en-AU" sz="105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532121"/>
                  </a:ext>
                </a:extLst>
              </a:tr>
              <a:tr h="885070">
                <a:tc vMerge="1">
                  <a:txBody>
                    <a:bodyPr/>
                    <a:lstStyle/>
                    <a:p>
                      <a:endParaRPr lang="en-AU" sz="11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DUID level </a:t>
                      </a:r>
                      <a:r>
                        <a:rPr lang="en-AU" sz="1050" i="1" dirty="0">
                          <a:solidFill>
                            <a:schemeClr val="tx1"/>
                          </a:solidFill>
                        </a:rPr>
                        <a:t>dispatch instructions</a:t>
                      </a: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572414" lvl="1" indent="-171450">
                        <a:buFont typeface="Segoe UI Semilight" panose="020B0402040204020203" pitchFamily="34" charset="0"/>
                        <a:buChar char="-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Intervals of DUID dispatch</a:t>
                      </a:r>
                    </a:p>
                    <a:p>
                      <a:pPr marL="572414" lvl="1" indent="-171450">
                        <a:buFont typeface="Segoe UI Semilight" panose="020B0402040204020203" pitchFamily="34" charset="0"/>
                        <a:buChar char="-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DUID dispatch quantity</a:t>
                      </a:r>
                    </a:p>
                    <a:p>
                      <a:pPr marL="572414" lvl="1" indent="-171450">
                        <a:buFont typeface="Segoe UI Semilight" panose="020B0402040204020203" pitchFamily="34" charset="0"/>
                        <a:buChar char="-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NMIs associated with DUID for which retailer is FRMP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Access </a:t>
                      </a:r>
                      <a:r>
                        <a:rPr lang="en-AU" sz="1050" i="1" dirty="0">
                          <a:solidFill>
                            <a:schemeClr val="tx1"/>
                          </a:solidFill>
                        </a:rPr>
                        <a:t>dispatch instructions</a:t>
                      </a: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 via EMMS (published in accordance with the </a:t>
                      </a:r>
                      <a:r>
                        <a:rPr lang="en-AU" sz="1050" i="1" dirty="0">
                          <a:solidFill>
                            <a:schemeClr val="tx1"/>
                          </a:solidFill>
                        </a:rPr>
                        <a:t>Spot Market Operations Timetable</a:t>
                      </a: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Access </a:t>
                      </a:r>
                      <a:r>
                        <a:rPr lang="en-AU" sz="1050" i="1" dirty="0">
                          <a:solidFill>
                            <a:schemeClr val="tx1"/>
                          </a:solidFill>
                        </a:rPr>
                        <a:t>dispatch instructions</a:t>
                      </a: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 for all facilities on NEMWEB page on AEMO website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1170097"/>
                  </a:ext>
                </a:extLst>
              </a:tr>
              <a:tr h="568973">
                <a:tc rowSpan="2">
                  <a:txBody>
                    <a:bodyPr/>
                    <a:lstStyle/>
                    <a:p>
                      <a:r>
                        <a:rPr lang="en-AU" sz="1050" b="1" dirty="0">
                          <a:solidFill>
                            <a:schemeClr val="tx1"/>
                          </a:solidFill>
                        </a:rPr>
                        <a:t>Settlement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Settlement quantities: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Uncapped/capped WDRSQ MWh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WDRTA $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Settlement 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As per settlement timelines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465910"/>
                  </a:ext>
                </a:extLst>
              </a:tr>
              <a:tr h="410925">
                <a:tc vMerge="1">
                  <a:txBody>
                    <a:bodyPr/>
                    <a:lstStyle/>
                    <a:p>
                      <a:endParaRPr lang="en-AU" sz="12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AU" sz="1050">
                          <a:solidFill>
                            <a:schemeClr val="tx1"/>
                          </a:solidFill>
                        </a:rPr>
                        <a:t>Settlement reconciliation data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SRD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>
                          <a:solidFill>
                            <a:schemeClr val="tx1"/>
                          </a:solidFill>
                        </a:rPr>
                        <a:t>As per settlement timelines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316261"/>
                  </a:ext>
                </a:extLst>
              </a:tr>
              <a:tr h="1359213">
                <a:tc>
                  <a:txBody>
                    <a:bodyPr/>
                    <a:lstStyle/>
                    <a:p>
                      <a:r>
                        <a:rPr lang="en-AU" sz="1050" b="1" dirty="0">
                          <a:solidFill>
                            <a:schemeClr val="tx1"/>
                          </a:solidFill>
                        </a:rPr>
                        <a:t>DRSP NMI 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DRSP Participant ID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FRMP Participant ID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Per TI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Region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TNI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NMI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Uncapped WDRSQ MWh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Capped WDRSQ MWh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MRC MW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MRCSQ MWh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WDRTA $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RP $ per MWh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RRP TLF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WDRRR $ per MWh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ME*DLF qty in MWh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050" dirty="0">
                          <a:solidFill>
                            <a:schemeClr val="tx1"/>
                          </a:solidFill>
                        </a:rPr>
                        <a:t>BQ*DLF qty in MWh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050" dirty="0"/>
                        <a:t>Receive and access WDR settlement quantities via EMMS and through settlement statement process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050" b="0" i="0" u="none" strike="noStrike" noProof="0" dirty="0">
                          <a:solidFill>
                            <a:schemeClr val="tx1"/>
                          </a:solidFill>
                          <a:latin typeface="Segoe UI Semilight"/>
                        </a:rPr>
                        <a:t>As per settlement timelines</a:t>
                      </a:r>
                      <a:endParaRPr lang="en-AU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4245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44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C5739-91FD-40A1-A915-BA7730F86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DNSP access to WDR data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2C3F032-20ED-4C71-9B5C-08BF9EDBC1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4776198"/>
              </p:ext>
            </p:extLst>
          </p:nvPr>
        </p:nvGraphicFramePr>
        <p:xfrm>
          <a:off x="0" y="2012950"/>
          <a:ext cx="10691815" cy="223837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12719">
                  <a:extLst>
                    <a:ext uri="{9D8B030D-6E8A-4147-A177-3AD203B41FA5}">
                      <a16:colId xmlns:a16="http://schemas.microsoft.com/office/drawing/2014/main" val="2321936553"/>
                    </a:ext>
                  </a:extLst>
                </a:gridCol>
                <a:gridCol w="6675121">
                  <a:extLst>
                    <a:ext uri="{9D8B030D-6E8A-4147-A177-3AD203B41FA5}">
                      <a16:colId xmlns:a16="http://schemas.microsoft.com/office/drawing/2014/main" val="407492970"/>
                    </a:ext>
                  </a:extLst>
                </a:gridCol>
                <a:gridCol w="1303975">
                  <a:extLst>
                    <a:ext uri="{9D8B030D-6E8A-4147-A177-3AD203B41FA5}">
                      <a16:colId xmlns:a16="http://schemas.microsoft.com/office/drawing/2014/main" val="29625394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DATA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HOW ACCESSED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237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dirty="0"/>
                        <a:t>NMI WDRU classification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dirty="0"/>
                        <a:t>NMI mapping to DUID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dirty="0"/>
                        <a:t>NMI-level MRC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dirty="0"/>
                        <a:t>DUID-level MRC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dirty="0"/>
                        <a:t>Maximum ramp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Receive periodic report providing details of all WDRUs connected to its distribution network, or that are aggregated with one or more WDRUs connected to its distribution network</a:t>
                      </a:r>
                    </a:p>
                    <a:p>
                      <a:endParaRPr lang="en-AU" dirty="0"/>
                    </a:p>
                    <a:p>
                      <a:r>
                        <a:rPr lang="en-AU" dirty="0"/>
                        <a:t>Receive change requests related to NMI WDRU classification via B2B e-Hub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AU" sz="1550" dirty="0">
                          <a:solidFill>
                            <a:schemeClr val="tx1"/>
                          </a:solidFill>
                        </a:rPr>
                        <a:t>Periodic, TBC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588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dirty="0"/>
                        <a:t>Baseline methodology &amp; baseline settings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Not provided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801929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AU" sz="1579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953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092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870C0-5390-4316-9F15-34A569AAD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47" y="150494"/>
            <a:ext cx="8186682" cy="1310695"/>
          </a:xfrm>
        </p:spPr>
        <p:txBody>
          <a:bodyPr/>
          <a:lstStyle/>
          <a:p>
            <a:r>
              <a:rPr lang="en-AU"/>
              <a:t>Public &amp; All Market WDR Participant Reporting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E6E950A-A694-4351-B9DE-6D8818EB9C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1118946"/>
              </p:ext>
            </p:extLst>
          </p:nvPr>
        </p:nvGraphicFramePr>
        <p:xfrm>
          <a:off x="-1" y="1461189"/>
          <a:ext cx="10691813" cy="609848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036837">
                  <a:extLst>
                    <a:ext uri="{9D8B030D-6E8A-4147-A177-3AD203B41FA5}">
                      <a16:colId xmlns:a16="http://schemas.microsoft.com/office/drawing/2014/main" val="420933101"/>
                    </a:ext>
                  </a:extLst>
                </a:gridCol>
                <a:gridCol w="5934235">
                  <a:extLst>
                    <a:ext uri="{9D8B030D-6E8A-4147-A177-3AD203B41FA5}">
                      <a16:colId xmlns:a16="http://schemas.microsoft.com/office/drawing/2014/main" val="11197855"/>
                    </a:ext>
                  </a:extLst>
                </a:gridCol>
                <a:gridCol w="2094271">
                  <a:extLst>
                    <a:ext uri="{9D8B030D-6E8A-4147-A177-3AD203B41FA5}">
                      <a16:colId xmlns:a16="http://schemas.microsoft.com/office/drawing/2014/main" val="421441739"/>
                    </a:ext>
                  </a:extLst>
                </a:gridCol>
                <a:gridCol w="1626470">
                  <a:extLst>
                    <a:ext uri="{9D8B030D-6E8A-4147-A177-3AD203B41FA5}">
                      <a16:colId xmlns:a16="http://schemas.microsoft.com/office/drawing/2014/main" val="111980553"/>
                    </a:ext>
                  </a:extLst>
                </a:gridCol>
              </a:tblGrid>
              <a:tr h="275154">
                <a:tc>
                  <a:txBody>
                    <a:bodyPr/>
                    <a:lstStyle/>
                    <a:p>
                      <a:r>
                        <a:rPr lang="en-AU" sz="1100" dirty="0"/>
                        <a:t>Recipient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dirty="0"/>
                        <a:t>Data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/>
                        <a:t>How accessed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/>
                        <a:t>Frequency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2146362"/>
                  </a:ext>
                </a:extLst>
              </a:tr>
              <a:tr h="520069">
                <a:tc rowSpan="2">
                  <a:txBody>
                    <a:bodyPr/>
                    <a:lstStyle/>
                    <a:p>
                      <a:r>
                        <a:rPr lang="en-AU" sz="1100" b="1" dirty="0"/>
                        <a:t>Market participants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l" defTabSz="80192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WDR trading line item QTY and $</a:t>
                      </a:r>
                    </a:p>
                    <a:p>
                      <a:pPr marL="171450" indent="-171450" algn="l" defTabSz="80192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Line item name:  Wholesale Demand Response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100" dirty="0"/>
                        <a:t>Market summary report (MSR)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100" dirty="0"/>
                        <a:t>As per settlement timelines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4957450"/>
                  </a:ext>
                </a:extLst>
              </a:tr>
              <a:tr h="478568">
                <a:tc vMerge="1">
                  <a:txBody>
                    <a:bodyPr/>
                    <a:lstStyle/>
                    <a:p>
                      <a:endParaRPr lang="en-A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WDR trading line item QTY (BQ-ME) and $ /WDR update</a:t>
                      </a:r>
                      <a:endParaRPr lang="en-A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Regional summary report (RSR)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AU" sz="1100" b="0" i="0" u="none" strike="noStrike" noProof="0">
                          <a:latin typeface="Segoe UI Semilight"/>
                        </a:rPr>
                        <a:t>As per settlement timelines</a:t>
                      </a:r>
                      <a:endParaRPr lang="en-US" sz="1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4451274"/>
                  </a:ext>
                </a:extLst>
              </a:tr>
              <a:tr h="987318">
                <a:tc rowSpan="5">
                  <a:txBody>
                    <a:bodyPr/>
                    <a:lstStyle/>
                    <a:p>
                      <a:r>
                        <a:rPr lang="en-AU" sz="1100" b="1" dirty="0"/>
                        <a:t>Public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100" dirty="0"/>
                        <a:t>Quarterly Prices per: </a:t>
                      </a:r>
                    </a:p>
                    <a:p>
                      <a:pPr marL="171450" indent="-171450" algn="l" defTabSz="80192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Region (RRP)</a:t>
                      </a:r>
                    </a:p>
                    <a:p>
                      <a:pPr marL="171450" indent="-171450" algn="l" defTabSz="80192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Year </a:t>
                      </a:r>
                    </a:p>
                    <a:p>
                      <a:pPr marL="171450" indent="-171450" algn="l" defTabSz="80192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Firm WDRRR or</a:t>
                      </a:r>
                    </a:p>
                    <a:p>
                      <a:pPr marL="171450" indent="-171450" algn="l" defTabSz="80192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Non-Firm WDRRR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Website publication WDRRR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Quartlery (revised when RRP firmed)</a:t>
                      </a:r>
                      <a:endParaRPr lang="en-AU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1955442"/>
                  </a:ext>
                </a:extLst>
              </a:tr>
              <a:tr h="453194">
                <a:tc vMerge="1">
                  <a:txBody>
                    <a:bodyPr/>
                    <a:lstStyle/>
                    <a:p>
                      <a:endParaRPr lang="en-A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 defTabSz="80192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DUID level MRC</a:t>
                      </a:r>
                    </a:p>
                    <a:p>
                      <a:pPr marL="171450" indent="-171450" algn="l" defTabSz="80192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Registration/exemption list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100">
                          <a:solidFill>
                            <a:schemeClr val="tx1"/>
                          </a:solidFill>
                        </a:rPr>
                        <a:t>Website publication of Registration and Exemption list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100" dirty="0">
                          <a:solidFill>
                            <a:schemeClr val="tx1"/>
                          </a:solidFill>
                        </a:rPr>
                        <a:t>Upon update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8627519"/>
                  </a:ext>
                </a:extLst>
              </a:tr>
              <a:tr h="1165358">
                <a:tc vMerge="1">
                  <a:txBody>
                    <a:bodyPr/>
                    <a:lstStyle/>
                    <a:p>
                      <a:endParaRPr lang="en-A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/>
                        <a:t>Baseline methodologies:</a:t>
                      </a:r>
                    </a:p>
                    <a:p>
                      <a:pPr marL="171450" indent="-171450" algn="l" defTabSz="80192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BMs available for use under WDR guidelines and extent to which BMs are used</a:t>
                      </a:r>
                    </a:p>
                    <a:p>
                      <a:pPr marL="171450" indent="-171450" algn="l" defTabSz="80192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Proposals for new BMs received by AEMO</a:t>
                      </a:r>
                    </a:p>
                    <a:p>
                      <a:pPr marL="171450" indent="-171450" algn="l" defTabSz="80192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Assessment of each BM against the BM metrics</a:t>
                      </a:r>
                    </a:p>
                    <a:p>
                      <a:pPr marL="171450" indent="-171450" algn="l" defTabSz="80192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Periods for which WDRUs have been BL non-compliant</a:t>
                      </a:r>
                    </a:p>
                    <a:p>
                      <a:pPr marL="171450" indent="-171450" algn="l" defTabSz="80192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AU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Changes to existing and development of new BMs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Report (NER 3.10.6 (b))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Annual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2649707"/>
                  </a:ext>
                </a:extLst>
              </a:tr>
              <a:tr h="1877520">
                <a:tc vMerge="1">
                  <a:txBody>
                    <a:bodyPr/>
                    <a:lstStyle/>
                    <a:p>
                      <a:endParaRPr lang="en-A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 dirty="0"/>
                        <a:t>WDR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100" dirty="0"/>
                        <a:t>number of registered Demand Response Service Providers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100" dirty="0"/>
                        <a:t>number and capacity of wholesale demand response units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100" dirty="0"/>
                        <a:t>amount of dispatched wholesale demand response and the frequency of dispatch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100" dirty="0"/>
                        <a:t>analysis of the spot market price levels at which wholesale demand response was dispatched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100" dirty="0"/>
                        <a:t>frequency and extent of wholesale demand response units declared to be non-conforming under clause 3.8.23(a)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100" dirty="0"/>
                        <a:t>analysis of the impact of dispatched wholesale demand response on the procurement and use of each market ancillary service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100" dirty="0"/>
                        <a:t>analysis of trends, including year-on-year changes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Report (NER 3.10.6 (c))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Annual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08993791"/>
                  </a:ext>
                </a:extLst>
              </a:tr>
              <a:tr h="341305">
                <a:tc vMerge="1">
                  <a:txBody>
                    <a:bodyPr/>
                    <a:lstStyle/>
                    <a:p>
                      <a:endParaRPr lang="en-A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Analysis of volumes/types of DR reported through DSP portal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100"/>
                        <a:t>Report (NER 3.7D(c))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AU" sz="1100" dirty="0"/>
                        <a:t>Annual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2545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0008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EMO PPT 2018">
      <a:dk1>
        <a:srgbClr val="222324"/>
      </a:dk1>
      <a:lt1>
        <a:srgbClr val="FFFFFF"/>
      </a:lt1>
      <a:dk2>
        <a:srgbClr val="000000"/>
      </a:dk2>
      <a:lt2>
        <a:srgbClr val="E0E8EA"/>
      </a:lt2>
      <a:accent1>
        <a:srgbClr val="C41230"/>
      </a:accent1>
      <a:accent2>
        <a:srgbClr val="360F3C"/>
      </a:accent2>
      <a:accent3>
        <a:srgbClr val="F37421"/>
      </a:accent3>
      <a:accent4>
        <a:srgbClr val="FFC222"/>
      </a:accent4>
      <a:accent5>
        <a:srgbClr val="82859C"/>
      </a:accent5>
      <a:accent6>
        <a:srgbClr val="B3E0EE"/>
      </a:accent6>
      <a:hlink>
        <a:srgbClr val="C41230"/>
      </a:hlink>
      <a:folHlink>
        <a:srgbClr val="C41230"/>
      </a:folHlink>
    </a:clrScheme>
    <a:fontScheme name="AEMO TW Segoe">
      <a:majorFont>
        <a:latin typeface="Century Gothic"/>
        <a:ea typeface=""/>
        <a:cs typeface=""/>
      </a:majorFont>
      <a:minorFont>
        <a:latin typeface="Segoe UI Semi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 A4 v3.potx" id="{A797FDB9-8A26-4056-9623-5571199557CE}" vid="{FFE1CF38-5BBD-4F94-BB00-831C360B7E3F}"/>
    </a:ext>
  </a:extLst>
</a:theme>
</file>

<file path=ppt/theme/theme2.xml><?xml version="1.0" encoding="utf-8"?>
<a:theme xmlns:a="http://schemas.openxmlformats.org/drawingml/2006/main" name="AEMC Primary Presentation Template 16x9">
  <a:themeElements>
    <a:clrScheme name="AEMC3">
      <a:dk1>
        <a:srgbClr val="FFFFFF"/>
      </a:dk1>
      <a:lt1>
        <a:srgbClr val="58595B"/>
      </a:lt1>
      <a:dk2>
        <a:srgbClr val="FFFFFF"/>
      </a:dk2>
      <a:lt2>
        <a:srgbClr val="E6E6E6"/>
      </a:lt2>
      <a:accent1>
        <a:srgbClr val="7E4182"/>
      </a:accent1>
      <a:accent2>
        <a:srgbClr val="005983"/>
      </a:accent2>
      <a:accent3>
        <a:srgbClr val="00A8E5"/>
      </a:accent3>
      <a:accent4>
        <a:srgbClr val="96D2F0"/>
      </a:accent4>
      <a:accent5>
        <a:srgbClr val="BDCC2A"/>
      </a:accent5>
      <a:accent6>
        <a:srgbClr val="E58E1A"/>
      </a:accent6>
      <a:hlink>
        <a:srgbClr val="58595B"/>
      </a:hlink>
      <a:folHlink>
        <a:srgbClr val="58595B"/>
      </a:folHlink>
    </a:clrScheme>
    <a:fontScheme name="AEMC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MC Primary Presentation Template 16x9" id="{788AD36A-9F0C-FE4D-84C9-6EA20F40E2E6}" vid="{A2364C76-5967-9C42-8051-0107DA99B6FE}"/>
    </a:ext>
  </a:extLst>
</a:theme>
</file>

<file path=ppt/theme/theme3.xml><?xml version="1.0" encoding="utf-8"?>
<a:theme xmlns:a="http://schemas.openxmlformats.org/drawingml/2006/main" name="1_AEMC Plain Presentation Template 4x3">
  <a:themeElements>
    <a:clrScheme name="AEMC3">
      <a:dk1>
        <a:srgbClr val="FFFFFF"/>
      </a:dk1>
      <a:lt1>
        <a:srgbClr val="58595B"/>
      </a:lt1>
      <a:dk2>
        <a:srgbClr val="FFFFFF"/>
      </a:dk2>
      <a:lt2>
        <a:srgbClr val="E6E6E6"/>
      </a:lt2>
      <a:accent1>
        <a:srgbClr val="7E4182"/>
      </a:accent1>
      <a:accent2>
        <a:srgbClr val="005983"/>
      </a:accent2>
      <a:accent3>
        <a:srgbClr val="00A8E5"/>
      </a:accent3>
      <a:accent4>
        <a:srgbClr val="96D2F0"/>
      </a:accent4>
      <a:accent5>
        <a:srgbClr val="BDCC2A"/>
      </a:accent5>
      <a:accent6>
        <a:srgbClr val="E58E1A"/>
      </a:accent6>
      <a:hlink>
        <a:srgbClr val="58595B"/>
      </a:hlink>
      <a:folHlink>
        <a:srgbClr val="58595B"/>
      </a:folHlink>
    </a:clrScheme>
    <a:fontScheme name="AEMC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MC Plain Presentation Template 4x3" id="{E1DC0F5F-97E8-2F40-91DC-B9604F30E6A4}" vid="{085083E3-D3D4-B343-96A7-FB4350A2E65C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ize xmlns="e3708f2a-196c-4f28-b69d-ea220511b912" xsi:nil="true"/>
    <SharedWithUsers xmlns="f1ba3f38-10e8-4d92-bd71-f765dd5286e6">
      <UserInfo>
        <DisplayName>Ruth Guest</DisplayName>
        <AccountId>68</AccountId>
        <AccountType/>
      </UserInfo>
      <UserInfo>
        <DisplayName>Greg Ruthven</DisplayName>
        <AccountId>96</AccountId>
        <AccountType/>
      </UserInfo>
      <UserInfo>
        <DisplayName>Neil Batie</DisplayName>
        <AccountId>14</AccountId>
        <AccountType/>
      </UserInfo>
      <UserInfo>
        <DisplayName>Darren Spoor</DisplayName>
        <AccountId>790</AccountId>
        <AccountType/>
      </UserInfo>
      <UserInfo>
        <DisplayName>Jennifer Sai</DisplayName>
        <AccountId>464</AccountId>
        <AccountType/>
      </UserInfo>
      <UserInfo>
        <DisplayName>Paul Johnson</DisplayName>
        <AccountId>486</AccountId>
        <AccountType/>
      </UserInfo>
      <UserInfo>
        <DisplayName>Madison Pigliardo</DisplayName>
        <AccountId>687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741B1729F0B246871D29FFAC37FBF0" ma:contentTypeVersion="13" ma:contentTypeDescription="Create a new document." ma:contentTypeScope="" ma:versionID="d36fcd4662fb6e71d3f52a6108c228fd">
  <xsd:schema xmlns:xsd="http://www.w3.org/2001/XMLSchema" xmlns:xs="http://www.w3.org/2001/XMLSchema" xmlns:p="http://schemas.microsoft.com/office/2006/metadata/properties" xmlns:ns2="e3708f2a-196c-4f28-b69d-ea220511b912" xmlns:ns3="f1ba3f38-10e8-4d92-bd71-f765dd5286e6" targetNamespace="http://schemas.microsoft.com/office/2006/metadata/properties" ma:root="true" ma:fieldsID="a0b0c046f5b40a355e24c8cf1e930599" ns2:_="" ns3:_="">
    <xsd:import namespace="e3708f2a-196c-4f28-b69d-ea220511b912"/>
    <xsd:import namespace="f1ba3f38-10e8-4d92-bd71-f765dd5286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Siz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708f2a-196c-4f28-b69d-ea220511b9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Size" ma:index="20" nillable="true" ma:displayName="Size" ma:internalName="Siz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a3f38-10e8-4d92-bd71-f765dd5286e6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19055A-060F-4FCF-B48F-4186217F11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5D75FA-66EE-42F3-AE6D-BC25F3276C4B}">
  <ds:schemaRefs>
    <ds:schemaRef ds:uri="http://purl.org/dc/elements/1.1/"/>
    <ds:schemaRef ds:uri="http://schemas.microsoft.com/office/2006/metadata/properties"/>
    <ds:schemaRef ds:uri="f1ba3f38-10e8-4d92-bd71-f765dd5286e6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e3708f2a-196c-4f28-b69d-ea220511b91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1442606-202A-4919-87C9-D93A80EEF6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708f2a-196c-4f28-b69d-ea220511b912"/>
    <ds:schemaRef ds:uri="f1ba3f38-10e8-4d92-bd71-f765dd5286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 A4 full colour</Template>
  <TotalTime>25</TotalTime>
  <Words>793</Words>
  <Application>Microsoft Office PowerPoint</Application>
  <PresentationFormat>Custom</PresentationFormat>
  <Paragraphs>173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Office Theme</vt:lpstr>
      <vt:lpstr>AEMC Primary Presentation Template 16x9</vt:lpstr>
      <vt:lpstr>1_AEMC Plain Presentation Template 4x3</vt:lpstr>
      <vt:lpstr>DRSP access to WDR data</vt:lpstr>
      <vt:lpstr>Retailer access to WDR data</vt:lpstr>
      <vt:lpstr>DNSP access to WDR data</vt:lpstr>
      <vt:lpstr>Public &amp; All Market WDR Participant Reporting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Participating in the Wholesale Demand Response Mechanism</dc:title>
  <dc:creator>Emily Brodie</dc:creator>
  <cp:lastModifiedBy>Emily Brodie</cp:lastModifiedBy>
  <cp:revision>3</cp:revision>
  <dcterms:created xsi:type="dcterms:W3CDTF">2020-09-01T03:46:29Z</dcterms:created>
  <dcterms:modified xsi:type="dcterms:W3CDTF">2021-03-30T02:22:02Z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0x010100F3741B1729F0B246871D29FFAC37FBF0</vt:lpwstr>
  </property>
</Properties>
</file>