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757" r:id="rId6"/>
  </p:sldMasterIdLst>
  <p:notesMasterIdLst>
    <p:notesMasterId r:id="rId12"/>
  </p:notesMasterIdLst>
  <p:sldIdLst>
    <p:sldId id="2147483064" r:id="rId7"/>
    <p:sldId id="2147480784" r:id="rId8"/>
    <p:sldId id="2147480998" r:id="rId9"/>
    <p:sldId id="2147481276" r:id="rId10"/>
    <p:sldId id="21474830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6BE700-2FDA-A7A0-A06A-83DCC8A164BB}" name="Jen Marin" initials="JM" userId="S::Jen.Hardman@aemo.com.au::0a0f7881-7ccb-4a98-9b6e-b96591f1cf01" providerId="AD"/>
  <p188:author id="{AAEB7713-2FC4-F596-1E5B-DFC629E28536}" name="Rosie Elkins" initials="RE" userId="S::rosie.elkins@aemo.com.au::d007294c-08be-480f-811f-837cd504218d" providerId="AD"/>
  <p188:author id="{44D8024C-317C-F522-67C4-A1692E764260}" name="Karen Wilbrink" initials="KW" userId="S::Karen.Wilbrink@aemo.com.au::d38a9839-183a-42b8-b78e-329382d1a553" providerId="AD"/>
  <p188:author id="{69B35679-AF40-7DFD-C92B-2A74C53C90DC}" name="Karen Wilbrink" initials="KW" userId="S::karen.wilbrink@aemo.com.au::d38a9839-183a-42b8-b78e-329382d1a553" providerId="AD"/>
  <p188:author id="{541BFA8D-62C7-1691-5DD4-A18508C90977}" name="Greg Minney" initials="GM" userId="S::greg.minney@aemo.com.au::e657595f-f519-43ef-a5ac-dcb6c66650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0E24A-A9F1-21DB-7795-6187872A68D0}" v="1271" dt="2026-01-29T01:06:44.441"/>
    <p1510:client id="{EE68B2B6-AF1C-4C77-AA80-72B21FF1EA88}" v="125" dt="2026-01-29T01:19:52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4F537-B1C8-4D8C-9A7B-72B66CE66415}" type="datetimeFigureOut"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2C259-F2EC-4291-B6E3-61747FBC70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7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5F2EC-4926-6E49-A9C1-C60F4D8F26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BA2B1-B6B5-4104-A29E-B082FF094EE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24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Electrici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33655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1A3EC-C7E1-4240-A6DF-5E8B2BB9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E128E4-EBD9-1E4D-9CCE-4054C4B9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CACBF-76BC-874B-8B74-5707349D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9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7A55-5591-0042-85B8-D3B0B637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7"/>
            <a:ext cx="9459223" cy="600636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02646-41FE-5F45-B129-37893F0C9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5436" y="1796143"/>
            <a:ext cx="6293224" cy="406490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F79C40-1E8C-4B41-8BC7-5FB26A82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96144"/>
            <a:ext cx="3806655" cy="40728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6B498-E487-FB41-9F9D-43278BC1CE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5BBD2-1983-D944-AAB8-9FF7099B4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3450D-4BDF-0A4F-BECC-9C662B80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6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9FF4-49AF-874B-A722-AEC22575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2" y="564776"/>
            <a:ext cx="9720480" cy="610881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428BC-9B8D-2A43-8196-E44FC422D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15436" y="1775012"/>
            <a:ext cx="6226367" cy="4086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DA56-3DE2-ED4A-A686-A597D1A5A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192" y="1775012"/>
            <a:ext cx="3806655" cy="4093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7803B-D5D9-7045-980E-8CA9479830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C9F169-A600-0144-82C6-4DCA27A52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147848-C030-C444-B025-665A8C68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7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191CDAA-BB7C-C545-9A6B-5BFB126A0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21575" y="3568148"/>
            <a:ext cx="1478905" cy="27133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44DC1A3-F794-A049-93EA-E4CCD19FA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191" y="569842"/>
            <a:ext cx="9299487" cy="57116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100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057E7CC-B3CA-4D40-A2C0-4419E0CCB5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stretch>
              <a:fillRect b="-13878"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E456A-6E26-4441-AFE8-5B1A398C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4A0F0-0DE8-9D40-8830-F19479598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7F048-64C1-C944-8186-025E973C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25E601-9FA4-FF4D-8E6E-C71BEA474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2099" y="0"/>
            <a:ext cx="17399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62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Dark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799" y="6356350"/>
            <a:ext cx="48600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Mid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7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07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Light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5"/>
            <a:ext cx="9887917" cy="12020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1" y="2090057"/>
            <a:ext cx="11050290" cy="4086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0709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B6AE98B-EDB9-F949-AC99-D0AF6BF47A20}"/>
              </a:ext>
            </a:extLst>
          </p:cNvPr>
          <p:cNvSpPr/>
          <p:nvPr userDrawn="1"/>
        </p:nvSpPr>
        <p:spPr>
          <a:xfrm>
            <a:off x="3797935" y="4378072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</a:rPr>
              <a:t>For more information visit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8FB695-276B-2340-97E7-4290E240AB78}"/>
              </a:ext>
            </a:extLst>
          </p:cNvPr>
          <p:cNvSpPr/>
          <p:nvPr userDrawn="1"/>
        </p:nvSpPr>
        <p:spPr>
          <a:xfrm>
            <a:off x="4406280" y="4992669"/>
            <a:ext cx="33794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accent2"/>
                </a:solidFill>
                <a:latin typeface="Century Gothic" panose="020B0502020202020204" pitchFamily="34" charset="0"/>
              </a:rPr>
              <a:t>aemo.com.au</a:t>
            </a:r>
          </a:p>
        </p:txBody>
      </p:sp>
    </p:spTree>
    <p:extLst>
      <p:ext uri="{BB962C8B-B14F-4D97-AF65-F5344CB8AC3E}">
        <p14:creationId xmlns:p14="http://schemas.microsoft.com/office/powerpoint/2010/main" val="1016301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720724"/>
            <a:ext cx="7241058" cy="256425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010581"/>
            <a:ext cx="7163908" cy="141819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D2151B-D38C-8CED-C803-9CD5955336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93536" y="711200"/>
            <a:ext cx="2560200" cy="8435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E8C166-4468-E69F-6FBA-4725F0832AE3}"/>
              </a:ext>
            </a:extLst>
          </p:cNvPr>
          <p:cNvSpPr/>
          <p:nvPr userDrawn="1"/>
        </p:nvSpPr>
        <p:spPr>
          <a:xfrm>
            <a:off x="9329352" y="3995352"/>
            <a:ext cx="2862648" cy="2862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F2A3AE-1EFE-2931-2154-6B4AED55042B}"/>
              </a:ext>
            </a:extLst>
          </p:cNvPr>
          <p:cNvSpPr>
            <a:spLocks noChangeAspect="1"/>
          </p:cNvSpPr>
          <p:nvPr userDrawn="1"/>
        </p:nvSpPr>
        <p:spPr>
          <a:xfrm>
            <a:off x="9329352" y="2562552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9E5FB-23F7-ADDA-BDF2-189E7E4924E5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5430400"/>
            <a:ext cx="1432800" cy="143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F81242-981B-C378-C51B-66855536773D}"/>
              </a:ext>
            </a:extLst>
          </p:cNvPr>
          <p:cNvSpPr>
            <a:spLocks noChangeAspect="1"/>
          </p:cNvSpPr>
          <p:nvPr userDrawn="1"/>
        </p:nvSpPr>
        <p:spPr>
          <a:xfrm>
            <a:off x="7896552" y="3995975"/>
            <a:ext cx="1432800" cy="143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E715DF-328D-3B89-599E-9577BB5F665D}"/>
              </a:ext>
            </a:extLst>
          </p:cNvPr>
          <p:cNvSpPr>
            <a:spLocks noChangeAspect="1"/>
          </p:cNvSpPr>
          <p:nvPr userDrawn="1"/>
        </p:nvSpPr>
        <p:spPr>
          <a:xfrm>
            <a:off x="64560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67760-4817-2302-4AFD-70CC6EEB9C86}"/>
              </a:ext>
            </a:extLst>
          </p:cNvPr>
          <p:cNvSpPr>
            <a:spLocks noChangeAspect="1"/>
          </p:cNvSpPr>
          <p:nvPr userDrawn="1"/>
        </p:nvSpPr>
        <p:spPr>
          <a:xfrm>
            <a:off x="5023240" y="5430400"/>
            <a:ext cx="1432800" cy="143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9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G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303152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4193060"/>
            <a:ext cx="4860322" cy="17485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691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868705D-D306-3044-AB3E-9550C37B4F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9727" y="2888457"/>
            <a:ext cx="345371" cy="323056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92C6AA0-D312-F948-810E-C69B2B694E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959792" y="3713647"/>
            <a:ext cx="345371" cy="323056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8A7E03B-C183-C14E-B0EC-E46E29C594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20208" y="4594594"/>
            <a:ext cx="345371" cy="323056"/>
          </a:xfrm>
          <a:solidFill>
            <a:schemeClr val="accent3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8901E7A-AF26-CA4A-A3BC-A89E9216B3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4488" y="5453237"/>
            <a:ext cx="345371" cy="323056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600" b="0" i="0">
                <a:latin typeface="Lato Light" panose="020F0302020204030203" pitchFamily="34" charset="77"/>
              </a:defRPr>
            </a:lvl1pPr>
          </a:lstStyle>
          <a:p>
            <a:endParaRPr lang="en-SV"/>
          </a:p>
        </p:txBody>
      </p:sp>
    </p:spTree>
    <p:extLst>
      <p:ext uri="{BB962C8B-B14F-4D97-AF65-F5344CB8AC3E}">
        <p14:creationId xmlns:p14="http://schemas.microsoft.com/office/powerpoint/2010/main" val="261230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EC35-0A8C-CCB3-E852-CE987AF91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D4D35-E675-DE26-A813-CD9B3C2E4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58C94-D191-EB10-7BEA-1E8DF35B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908BE-CD52-627D-8E38-56E37955D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589CE-34A0-0456-349C-5D6D3747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8216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CB24-BBC5-3BA7-2B8B-0F8DC2908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E6947-E82F-22D7-90E9-C8897153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990F1-4832-8579-0F05-32F699628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2C065-C7A0-229B-9387-A2EA4F5B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32AF6-6E22-AC04-B9A5-A7775C6E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0101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2D664-CBF5-B485-B534-95E312578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9459A-B6D7-6179-8413-CB1386D8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CEC6B-D9DE-ABE5-4A2B-B0D9D5E1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19CF4-1182-EDB4-084D-52D82D29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B5E8-AA63-347C-9E06-BC370EBD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28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E4755-10CC-ED62-D8B0-AF7559C1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79F34-663E-0379-DB1C-168952FA4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D2C7F0-A64C-764D-5C36-43E8CF455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22000-1B1A-4A49-FEF0-1B3152C5F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48D41-F6EA-87D2-836A-C7F1AE67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51C5D-A78E-E065-E069-F1CA5DD5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3954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26B1-E106-1D36-4338-EA7CE49C2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843F2-A893-F5F8-69FB-DD1A40E71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CE6CD-9672-7253-BABC-267BDC71D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00B7F-10BC-3643-1786-9EC0C9EED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F3D9-1EF4-B35A-4008-74B7CD672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CC896-BB8C-FBDF-F35F-DF47C8876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282F5F-05B5-7D6E-922C-0AD53724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1D1A1-B347-E4C1-5BF9-03C01885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0787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973D-87B4-2204-CF0F-AA9255609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50644-196F-70F6-9A13-18A01F9C8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6A963A-4605-C174-E4BC-F6DF1DEB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F6A33E-CD5B-CF18-093C-EED3C257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3170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448A8-537C-E06A-90A6-ECA7014D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900C0-B787-EA3C-2A9B-DC692C90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09398-2FB4-55FB-2BE4-A7CE961B0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088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28FDE-9850-C370-0A18-7C1B6F92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009F6-A365-145E-5685-D7FADCF5D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7A8A8-1B06-7C5E-3354-86A73F620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AEE997-A50F-417D-45CF-1220D7141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AE830-582C-E361-4BD1-5AE276CA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E48B49-BF92-EFDD-843C-CCDBBCD7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549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78BC-968D-7B55-7227-434E37A88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1AA4A4-265B-CBC6-D105-305DA3BAC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DB521-C29E-FFDF-AD92-6407446C7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6312D-73A5-EE1C-C3CB-2240D887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DFCD0-AFAF-1539-699C-94C27E28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5E1C-A496-FD8B-9D26-F59B3907B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72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332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3A3A-31A6-7485-7879-9CCAD2779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0794E-4C35-5B72-D025-1C621EAE8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95DDB-18C8-FD5F-C1D5-B6CFEB2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C7EF7-378A-B861-270A-5F31E15B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4015E-CC20-D17D-F8F1-1BA69410A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367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3751E1-AE23-1B20-C597-6C747B7F5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D2739-E16B-A8A0-4D93-E122865E0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60AB1-7694-157E-484F-8EC01F53E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1C8A-AC64-A139-07A1-4F07C8F34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ED58F-E494-3001-23AF-D3B021832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41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931" y="683741"/>
            <a:ext cx="7241058" cy="257020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4932" y="3995352"/>
            <a:ext cx="6977446" cy="14169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73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1C31-5088-7243-AAD5-621B1E314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191" y="1191986"/>
            <a:ext cx="10467433" cy="2514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06004-B4FF-FE46-A3AF-D01808DCE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190" y="4064794"/>
            <a:ext cx="1046743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EE60D-3DE5-7D47-A115-A3C0F81C9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DFA9A-1E04-C545-8357-3FAF75C8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8E55C-07D8-C546-AAFA-337514FE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2A223-58FC-4045-ADFF-2C9411DB7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7917" cy="1219199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AAD68-3F76-704F-8C35-2B0DCD54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0" y="2090057"/>
            <a:ext cx="10727409" cy="40869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CB105-B445-7346-A76E-C18A71F2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16D3-0BE6-8249-B2AD-D3313EF2D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63672" y="6356350"/>
            <a:ext cx="423680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1005-EFD1-AD48-80B3-4B616B3CD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8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6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6753-64E3-9F45-8CC5-68813C404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55811"/>
            <a:ext cx="9887917" cy="121099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F8647-4D0A-5B44-A10D-3CACFA9C8C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192" y="2073729"/>
            <a:ext cx="51816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FF842-5527-984A-9787-DCE6B495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073729"/>
            <a:ext cx="5257800" cy="41032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64DFC5-830C-D641-8AB0-A24DE3A325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38B6F-B84E-3A44-8BC4-8B20DAD8C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907" y="6356350"/>
            <a:ext cx="8315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5B567-3BF8-CB42-BD03-B73229D97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9" y="6356350"/>
            <a:ext cx="550190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FFD0B-C643-4742-A403-5F91EF97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564776"/>
            <a:ext cx="9883766" cy="129259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DE7E-E72D-8246-8D2A-AF75F2E19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1857375"/>
            <a:ext cx="5428279" cy="647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E1FA9-D8D6-9E40-9D94-083C874AF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192" y="2671761"/>
            <a:ext cx="5428278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C31B32-2174-FA4A-B819-3017EECD1C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3"/>
            <a:ext cx="5428280" cy="6477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6D4DFB-FEBF-F147-84E3-1F6180B0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671761"/>
            <a:ext cx="5428281" cy="35179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5265B-AD07-B94C-8B63-5ED1677E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883901-1DF2-054A-8629-2D76CDC5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681B1-3ECF-AF40-8A77-0E29BCB28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9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A2FCA-D37C-4B41-A081-A059FE4D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365125"/>
            <a:ext cx="9887917" cy="14016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170E-4173-4649-82C3-1DAF6ECF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838DF-BCD1-8940-842D-C4A57010F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3391" y="6356350"/>
            <a:ext cx="834841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054EC-4C5F-AE4E-ADE1-081DE3BB4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807" y="6356350"/>
            <a:ext cx="550192" cy="365125"/>
          </a:xfrm>
          <a:prstGeom prst="rect">
            <a:avLst/>
          </a:prstGeom>
        </p:spPr>
        <p:txBody>
          <a:bodyPr/>
          <a:lstStyle/>
          <a:p>
            <a:fld id="{713AB538-E724-0A46-AEB0-E520B1BBA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1CFD1A-D332-474C-8C0A-863C652D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1" y="609599"/>
            <a:ext cx="9887917" cy="1157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A4AE-B2D4-FB42-BF76-4B250FB68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91" y="2090057"/>
            <a:ext cx="10770952" cy="408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178CB-5AF7-9142-B41D-92F44527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19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AB519-1EEA-6346-94EE-D604390397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93391" y="6356350"/>
            <a:ext cx="8307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AAB5E-3638-C242-93CA-BB88433F0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0481" y="6356350"/>
            <a:ext cx="591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713AB538-E724-0A46-AEB0-E520B1BBAF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4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5" r:id="rId4"/>
    <p:sldLayoutId id="2147483649" r:id="rId5"/>
    <p:sldLayoutId id="2147483650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67" r:id="rId13"/>
    <p:sldLayoutId id="2147483668" r:id="rId14"/>
    <p:sldLayoutId id="2147483662" r:id="rId15"/>
    <p:sldLayoutId id="2147483663" r:id="rId16"/>
    <p:sldLayoutId id="2147483664" r:id="rId17"/>
    <p:sldLayoutId id="2147483666" r:id="rId18"/>
    <p:sldLayoutId id="2147483710" r:id="rId19"/>
    <p:sldLayoutId id="214748375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32FB22-927E-20A2-7235-136B8FE1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96202-E5C5-E96A-05C3-B427682D6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04520-54BD-4EA5-467B-3CBDC0AEA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D90A9-1157-47BD-860B-EF0EDF4B7230}" type="datetimeFigureOut">
              <a:rPr lang="en-AU" smtClean="0"/>
              <a:t>28/01/2026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7A04B-47F5-2781-D382-DF1E4D576F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80160-F9E2-C38E-A573-939163F20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6CF63-8150-4F1F-A086-C4EEE72467F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363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emo.com.au/initiatives/major-programs/nem-reform-program/nem-reform-program-initiatives/shortening-the-settlement-cycl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emo.com.au/-/media/files/initiatives/shortening-the-settlement-cycle/ssc-industry-readiness-approach-final.pdf?rev=301879fd8ab54433b5865a3f4a54dd80&amp;sc_lang=en" TargetMode="External"/><Relationship Id="rId5" Type="http://schemas.openxmlformats.org/officeDocument/2006/relationships/hyperlink" Target="https://www.aemo.com.au/-/media/files/initiatives/shortening-the-settlement-cycle/shortening-the-settlement-cycle-ssc--hlia-v1-final11-feb-2025.pdf?rev=635a2ed3a2184623b0548dd052549f88&amp;sc_lang=en" TargetMode="External"/><Relationship Id="rId4" Type="http://schemas.openxmlformats.org/officeDocument/2006/relationships/hyperlink" Target="https://www.aemc.gov.au/rule-changes/shortening-settlement-cyc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3905-2EFC-024A-993F-90E6961A1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737" y="1973424"/>
            <a:ext cx="8337884" cy="1383031"/>
          </a:xfrm>
        </p:spPr>
        <p:txBody>
          <a:bodyPr anchor="b">
            <a:normAutofit/>
          </a:bodyPr>
          <a:lstStyle/>
          <a:p>
            <a:r>
              <a:rPr lang="en-US" sz="4800">
                <a:latin typeface="Century Gothic"/>
              </a:rPr>
              <a:t>Go-live Criteria 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3EBAE-12C6-DB44-95E1-63A79C4B4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577" y="3429000"/>
            <a:ext cx="4860322" cy="1748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Century Gothic"/>
              </a:rPr>
              <a:t>Shortening Settlement Cycle</a:t>
            </a:r>
          </a:p>
          <a:p>
            <a:r>
              <a:rPr lang="en-US" sz="2400">
                <a:latin typeface="Century Gothic"/>
              </a:rPr>
              <a:t>9 August 2026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678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5B7B7F-C86C-4CC2-8D7F-C826DEC8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93" y="564779"/>
            <a:ext cx="9887917" cy="731170"/>
          </a:xfrm>
        </p:spPr>
        <p:txBody>
          <a:bodyPr/>
          <a:lstStyle/>
          <a:p>
            <a:r>
              <a:rPr lang="en-AU">
                <a:latin typeface="Century Gothic"/>
              </a:rPr>
              <a:t>Context</a:t>
            </a:r>
            <a:endParaRPr lang="en-AU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D79D5-8932-4C14-A046-83A21A17B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3" y="1295948"/>
            <a:ext cx="9486741" cy="524399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sz="1700">
                <a:latin typeface="Arial Nova"/>
              </a:rPr>
              <a:t>AEMO is implementing the </a:t>
            </a:r>
            <a:r>
              <a:rPr lang="en-AU" sz="1700">
                <a:latin typeface="Arial Nova"/>
                <a:hlinkClick r:id="rId3"/>
              </a:rPr>
              <a:t>SSC reform </a:t>
            </a:r>
            <a:r>
              <a:rPr lang="en-AU" sz="1700">
                <a:latin typeface="Arial Nova"/>
              </a:rPr>
              <a:t>following the AEMC’s </a:t>
            </a:r>
            <a:r>
              <a:rPr lang="en-AU" sz="1700">
                <a:latin typeface="Arial Nova"/>
                <a:hlinkClick r:id="rId4"/>
              </a:rPr>
              <a:t>final rule determination</a:t>
            </a:r>
            <a:r>
              <a:rPr lang="en-AU" sz="1700">
                <a:latin typeface="Arial Nova"/>
              </a:rPr>
              <a:t> to shorten the NEM settlement cycle to nine business days following the end of a billing period and introduces a new revision 20 business days following the end of a billing period.</a:t>
            </a:r>
          </a:p>
          <a:p>
            <a:pPr marL="0" indent="0">
              <a:buNone/>
            </a:pPr>
            <a:r>
              <a:rPr lang="en-AU" sz="1700">
                <a:latin typeface="Arial Nova"/>
              </a:rPr>
              <a:t>The SSC rule has three major implementation components:</a:t>
            </a:r>
          </a:p>
          <a:p>
            <a:pPr marL="228591" indent="-228600"/>
            <a:r>
              <a:rPr lang="en-AU" sz="1700">
                <a:latin typeface="Arial Nova"/>
              </a:rPr>
              <a:t>Establish metering and settlement processes that support a new, shorter settlement cycle. </a:t>
            </a:r>
          </a:p>
          <a:p>
            <a:pPr marL="228591" indent="-228600"/>
            <a:r>
              <a:rPr lang="en-AU" sz="1700">
                <a:latin typeface="Arial Nova"/>
              </a:rPr>
              <a:t>Adapt the credit limit procedures and supporting process to reflect the shorter settlement cycle. </a:t>
            </a:r>
          </a:p>
          <a:p>
            <a:pPr marL="228591" indent="-228600"/>
            <a:r>
              <a:rPr lang="en-AU" sz="1700">
                <a:latin typeface="Arial Nova"/>
              </a:rPr>
              <a:t>Transition metering, settlement and prudential processes from the current settlement cycle to the shorter settlement cycle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1700">
                <a:latin typeface="Arial Nova"/>
              </a:rPr>
              <a:t>In February 2025, AEMO published a final </a:t>
            </a:r>
            <a:r>
              <a:rPr lang="en-AU" sz="1700">
                <a:latin typeface="Arial Nova"/>
                <a:hlinkClick r:id="rId5"/>
              </a:rPr>
              <a:t>High-Level Implementation Assessment </a:t>
            </a:r>
            <a:r>
              <a:rPr lang="en-AU" sz="1700">
                <a:latin typeface="Arial Nova"/>
              </a:rPr>
              <a:t> (HLIA) to provide an overview of how the SSC rule will be implemented by AEMO.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1700">
                <a:latin typeface="Arial Nova"/>
              </a:rPr>
              <a:t>The </a:t>
            </a:r>
            <a:r>
              <a:rPr lang="en-AU" sz="1700">
                <a:latin typeface="Arial Nova"/>
                <a:hlinkClick r:id="rId6"/>
              </a:rPr>
              <a:t>Industry Readiness Approach </a:t>
            </a:r>
            <a:r>
              <a:rPr lang="en-AU" sz="1700">
                <a:latin typeface="Arial Nova"/>
              </a:rPr>
              <a:t>was confirmed and published 3 October 2025.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AU" sz="1700">
                <a:latin typeface="Arial Nova"/>
              </a:rPr>
              <a:t>The Industry Go-live Criteria confirms the criteria against which go-live decisions will be made. AEMO will take formal checkpoints against this criteria, at 3 and 1 month from go-live, to provide assurance of implementation preparations, allowing time for finalising AEMO’s and Participant’s business preparations.</a:t>
            </a:r>
            <a:endParaRPr lang="en-AU" sz="1500">
              <a:latin typeface="Arial Nova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AU" sz="1600">
              <a:latin typeface="Arial Nova"/>
            </a:endParaRPr>
          </a:p>
          <a:p>
            <a:pPr marL="457200" lvl="1" indent="0">
              <a:buNone/>
            </a:pPr>
            <a:endParaRPr lang="en-AU" sz="1400">
              <a:highlight>
                <a:srgbClr val="FFFF00"/>
              </a:highlight>
              <a:latin typeface="Arial Nova"/>
            </a:endParaRPr>
          </a:p>
          <a:p>
            <a:pPr marL="0" indent="0">
              <a:buNone/>
            </a:pPr>
            <a:endParaRPr lang="en-AU" sz="1200">
              <a:latin typeface="Arial Nova"/>
            </a:endParaRPr>
          </a:p>
          <a:p>
            <a:pPr marL="685800" lvl="1" indent="-228600"/>
            <a:endParaRPr lang="en-AU" sz="1400">
              <a:latin typeface="Arial Nova"/>
            </a:endParaRPr>
          </a:p>
          <a:p>
            <a:pPr marL="0" indent="0">
              <a:buNone/>
            </a:pPr>
            <a:endParaRPr lang="en-AU" sz="1600">
              <a:highlight>
                <a:srgbClr val="FFFF00"/>
              </a:highlight>
              <a:latin typeface="Arial Nova"/>
            </a:endParaRPr>
          </a:p>
          <a:p>
            <a:pPr marL="0" indent="0">
              <a:buNone/>
            </a:pPr>
            <a:endParaRPr lang="en-AU" sz="1600">
              <a:latin typeface="Arial Nova"/>
            </a:endParaRPr>
          </a:p>
          <a:p>
            <a:pPr marL="0" indent="0">
              <a:buNone/>
            </a:pPr>
            <a:endParaRPr lang="en-AU" sz="1600">
              <a:latin typeface="Arial Nov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FB547-9EB6-453E-A43C-1F099857C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AB538-E724-0A46-AEB0-E520B1BBA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24242">
                    <a:tint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4242">
                  <a:tint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59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0AACE62-5E1A-6CFF-9B57-F4E083BCF796}"/>
              </a:ext>
            </a:extLst>
          </p:cNvPr>
          <p:cNvSpPr/>
          <p:nvPr/>
        </p:nvSpPr>
        <p:spPr>
          <a:xfrm>
            <a:off x="318053" y="1259302"/>
            <a:ext cx="11404009" cy="4421897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028BB26-BF8B-1BA8-92D4-D097272E0B40}"/>
              </a:ext>
            </a:extLst>
          </p:cNvPr>
          <p:cNvSpPr/>
          <p:nvPr/>
        </p:nvSpPr>
        <p:spPr>
          <a:xfrm>
            <a:off x="8551472" y="2855854"/>
            <a:ext cx="121665" cy="24797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79731"/>
                </a:lnTo>
                <a:lnTo>
                  <a:pt x="121665" y="2479731"/>
                </a:lnTo>
              </a:path>
            </a:pathLst>
          </a:custGeom>
          <a:noFill/>
          <a:ln>
            <a:solidFill>
              <a:srgbClr val="93498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1D4C166-811D-E448-67A6-E0A986E7221D}"/>
              </a:ext>
            </a:extLst>
          </p:cNvPr>
          <p:cNvSpPr/>
          <p:nvPr/>
        </p:nvSpPr>
        <p:spPr>
          <a:xfrm>
            <a:off x="8551472" y="2855854"/>
            <a:ext cx="121665" cy="15432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3237"/>
                </a:lnTo>
                <a:lnTo>
                  <a:pt x="121665" y="1543237"/>
                </a:lnTo>
              </a:path>
            </a:pathLst>
          </a:custGeom>
          <a:noFill/>
          <a:ln>
            <a:solidFill>
              <a:srgbClr val="93498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E939EAD-5832-4FE5-FCF3-38D480DFBF70}"/>
              </a:ext>
            </a:extLst>
          </p:cNvPr>
          <p:cNvSpPr/>
          <p:nvPr/>
        </p:nvSpPr>
        <p:spPr>
          <a:xfrm>
            <a:off x="8551472" y="2855854"/>
            <a:ext cx="121665" cy="6067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6742"/>
                </a:lnTo>
                <a:lnTo>
                  <a:pt x="121665" y="606742"/>
                </a:lnTo>
              </a:path>
            </a:pathLst>
          </a:custGeom>
          <a:noFill/>
          <a:ln>
            <a:solidFill>
              <a:srgbClr val="93498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7B002F-7048-0B4D-A20F-348DAA2C8728}"/>
              </a:ext>
            </a:extLst>
          </p:cNvPr>
          <p:cNvSpPr/>
          <p:nvPr/>
        </p:nvSpPr>
        <p:spPr>
          <a:xfrm>
            <a:off x="6955696" y="2855854"/>
            <a:ext cx="101932" cy="24797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482715"/>
                </a:lnTo>
                <a:lnTo>
                  <a:pt x="198088" y="2482715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8EFDA76-1957-7E4F-106B-46D2E932FA34}"/>
              </a:ext>
            </a:extLst>
          </p:cNvPr>
          <p:cNvSpPr/>
          <p:nvPr/>
        </p:nvSpPr>
        <p:spPr>
          <a:xfrm>
            <a:off x="6955696" y="2855854"/>
            <a:ext cx="101932" cy="15432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5094"/>
                </a:lnTo>
                <a:lnTo>
                  <a:pt x="198088" y="1545094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9932798-8610-42A2-8CC8-12C3B47E0462}"/>
              </a:ext>
            </a:extLst>
          </p:cNvPr>
          <p:cNvSpPr/>
          <p:nvPr/>
        </p:nvSpPr>
        <p:spPr>
          <a:xfrm>
            <a:off x="6955696" y="2855854"/>
            <a:ext cx="101932" cy="6067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7472"/>
                </a:lnTo>
                <a:lnTo>
                  <a:pt x="198088" y="607472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98DDBEC-2D89-16D7-9A67-769BDE84814C}"/>
              </a:ext>
            </a:extLst>
          </p:cNvPr>
          <p:cNvSpPr/>
          <p:nvPr/>
        </p:nvSpPr>
        <p:spPr>
          <a:xfrm>
            <a:off x="5345719" y="2855854"/>
            <a:ext cx="91440" cy="155089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52756"/>
                </a:lnTo>
                <a:lnTo>
                  <a:pt x="198088" y="1552756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E3FE5B7-97F2-02BB-A6BC-E6E3F50ADC5F}"/>
              </a:ext>
            </a:extLst>
          </p:cNvPr>
          <p:cNvSpPr/>
          <p:nvPr/>
        </p:nvSpPr>
        <p:spPr>
          <a:xfrm>
            <a:off x="5345719" y="2855854"/>
            <a:ext cx="91440" cy="6067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7472"/>
                </a:lnTo>
                <a:lnTo>
                  <a:pt x="198088" y="607472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84A63F4-B3D2-1108-0985-F4E2BE388732}"/>
              </a:ext>
            </a:extLst>
          </p:cNvPr>
          <p:cNvSpPr/>
          <p:nvPr/>
        </p:nvSpPr>
        <p:spPr>
          <a:xfrm>
            <a:off x="3731581" y="2855854"/>
            <a:ext cx="112141" cy="154323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545094"/>
                </a:lnTo>
                <a:lnTo>
                  <a:pt x="198088" y="1545094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594DBB-1250-EAD8-A445-166D79024154}"/>
              </a:ext>
            </a:extLst>
          </p:cNvPr>
          <p:cNvSpPr/>
          <p:nvPr/>
        </p:nvSpPr>
        <p:spPr>
          <a:xfrm>
            <a:off x="3731581" y="2855854"/>
            <a:ext cx="112141" cy="60674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07472"/>
                </a:lnTo>
                <a:lnTo>
                  <a:pt x="198088" y="607472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8E43167-318E-DF8C-53C7-472C3855617C}"/>
              </a:ext>
            </a:extLst>
          </p:cNvPr>
          <p:cNvSpPr/>
          <p:nvPr/>
        </p:nvSpPr>
        <p:spPr>
          <a:xfrm>
            <a:off x="2135584" y="2855854"/>
            <a:ext cx="112141" cy="181623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818417"/>
                </a:lnTo>
                <a:lnTo>
                  <a:pt x="198088" y="1818417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1CDB997-A0AE-7BC4-D7EF-2067416CE8AD}"/>
              </a:ext>
            </a:extLst>
          </p:cNvPr>
          <p:cNvSpPr/>
          <p:nvPr/>
        </p:nvSpPr>
        <p:spPr>
          <a:xfrm>
            <a:off x="2135583" y="2719356"/>
            <a:ext cx="112141" cy="74324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44134"/>
                </a:lnTo>
                <a:lnTo>
                  <a:pt x="198088" y="744134"/>
                </a:lnTo>
              </a:path>
            </a:pathLst>
          </a:custGeom>
          <a:noFill/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CB8376-ED73-B381-2823-E0104674A0A0}"/>
              </a:ext>
            </a:extLst>
          </p:cNvPr>
          <p:cNvSpPr/>
          <p:nvPr/>
        </p:nvSpPr>
        <p:spPr>
          <a:xfrm>
            <a:off x="2003683" y="2196351"/>
            <a:ext cx="1318848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40C1A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Initiative Readiness Criteria 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03A0CB0-BC3B-2804-D603-95A070A0CBD8}"/>
              </a:ext>
            </a:extLst>
          </p:cNvPr>
          <p:cNvSpPr/>
          <p:nvPr/>
        </p:nvSpPr>
        <p:spPr>
          <a:xfrm>
            <a:off x="2335641" y="4073337"/>
            <a:ext cx="1319006" cy="932497"/>
          </a:xfrm>
          <a:custGeom>
            <a:avLst/>
            <a:gdLst>
              <a:gd name="connsiteX0" fmla="*/ 0 w 1319006"/>
              <a:gd name="connsiteY0" fmla="*/ 0 h 932497"/>
              <a:gd name="connsiteX1" fmla="*/ 1319006 w 1319006"/>
              <a:gd name="connsiteY1" fmla="*/ 0 h 932497"/>
              <a:gd name="connsiteX2" fmla="*/ 1319006 w 1319006"/>
              <a:gd name="connsiteY2" fmla="*/ 932497 h 932497"/>
              <a:gd name="connsiteX3" fmla="*/ 0 w 1319006"/>
              <a:gd name="connsiteY3" fmla="*/ 932497 h 932497"/>
              <a:gd name="connsiteX4" fmla="*/ 0 w 1319006"/>
              <a:gd name="connsiteY4" fmla="*/ 0 h 93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932497">
                <a:moveTo>
                  <a:pt x="0" y="0"/>
                </a:moveTo>
                <a:lnTo>
                  <a:pt x="1319006" y="0"/>
                </a:lnTo>
                <a:lnTo>
                  <a:pt x="1319006" y="932497"/>
                </a:lnTo>
                <a:lnTo>
                  <a:pt x="0" y="9324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Individual participant readiness approach</a:t>
            </a: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834B2E7-5FAB-D004-A07C-ECAA714D96D7}"/>
              </a:ext>
            </a:extLst>
          </p:cNvPr>
          <p:cNvSpPr/>
          <p:nvPr/>
        </p:nvSpPr>
        <p:spPr>
          <a:xfrm>
            <a:off x="2342280" y="3134506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AEMO readiness criteria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1EA334F-FF46-DF75-5594-3E4E4F632B24}"/>
              </a:ext>
            </a:extLst>
          </p:cNvPr>
          <p:cNvSpPr/>
          <p:nvPr/>
        </p:nvSpPr>
        <p:spPr>
          <a:xfrm>
            <a:off x="3599681" y="2196351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40C1A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Initiative Testing &amp; Market Trial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866D4BC-4745-9F72-D9BC-CE724AEA3A0C}"/>
              </a:ext>
            </a:extLst>
          </p:cNvPr>
          <p:cNvSpPr/>
          <p:nvPr/>
        </p:nvSpPr>
        <p:spPr>
          <a:xfrm>
            <a:off x="3843723" y="3132845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Industry test strategy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C7B45CC-E97D-00B1-FE79-3F7FA6510FD7}"/>
              </a:ext>
            </a:extLst>
          </p:cNvPr>
          <p:cNvSpPr/>
          <p:nvPr/>
        </p:nvSpPr>
        <p:spPr>
          <a:xfrm>
            <a:off x="3843723" y="4069339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Test plans and coordination</a:t>
            </a: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F19A792B-C0EC-6024-59CB-554B3001EDD4}"/>
              </a:ext>
            </a:extLst>
          </p:cNvPr>
          <p:cNvSpPr/>
          <p:nvPr/>
        </p:nvSpPr>
        <p:spPr>
          <a:xfrm>
            <a:off x="5195742" y="2196351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40C1A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Participant Development Support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CEC9108-F376-D85C-CFA0-CB10DD0AB760}"/>
              </a:ext>
            </a:extLst>
          </p:cNvPr>
          <p:cNvSpPr/>
          <p:nvPr/>
        </p:nvSpPr>
        <p:spPr>
          <a:xfrm>
            <a:off x="5464498" y="3132845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Technical Specification &amp; Procedures</a:t>
            </a: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C336C04-59F7-E2C8-127B-4F38D003ED11}"/>
              </a:ext>
            </a:extLst>
          </p:cNvPr>
          <p:cNvSpPr/>
          <p:nvPr/>
        </p:nvSpPr>
        <p:spPr>
          <a:xfrm>
            <a:off x="5464498" y="4069339"/>
            <a:ext cx="1319006" cy="674810"/>
          </a:xfrm>
          <a:custGeom>
            <a:avLst/>
            <a:gdLst>
              <a:gd name="connsiteX0" fmla="*/ 0 w 1319006"/>
              <a:gd name="connsiteY0" fmla="*/ 0 h 674810"/>
              <a:gd name="connsiteX1" fmla="*/ 1319006 w 1319006"/>
              <a:gd name="connsiteY1" fmla="*/ 0 h 674810"/>
              <a:gd name="connsiteX2" fmla="*/ 1319006 w 1319006"/>
              <a:gd name="connsiteY2" fmla="*/ 674810 h 674810"/>
              <a:gd name="connsiteX3" fmla="*/ 0 w 1319006"/>
              <a:gd name="connsiteY3" fmla="*/ 674810 h 674810"/>
              <a:gd name="connsiteX4" fmla="*/ 0 w 1319006"/>
              <a:gd name="connsiteY4" fmla="*/ 0 h 674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74810">
                <a:moveTo>
                  <a:pt x="0" y="0"/>
                </a:moveTo>
                <a:lnTo>
                  <a:pt x="1319006" y="0"/>
                </a:lnTo>
                <a:lnTo>
                  <a:pt x="1319006" y="674810"/>
                </a:lnTo>
                <a:lnTo>
                  <a:pt x="0" y="6748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Environment Availability 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63BD970D-8DDA-7BD0-0CD3-71B6EE0197C7}"/>
              </a:ext>
            </a:extLst>
          </p:cNvPr>
          <p:cNvSpPr/>
          <p:nvPr/>
        </p:nvSpPr>
        <p:spPr>
          <a:xfrm>
            <a:off x="6791898" y="2196351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40C1A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Transition &amp; Go-Live</a:t>
            </a: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6F95087-4F90-5390-75F3-025CB7E43E95}"/>
              </a:ext>
            </a:extLst>
          </p:cNvPr>
          <p:cNvSpPr/>
          <p:nvPr/>
        </p:nvSpPr>
        <p:spPr>
          <a:xfrm>
            <a:off x="7057629" y="3132845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93498C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Transition Plan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730D16F-503B-B450-9D86-9E69E302F5C4}"/>
              </a:ext>
            </a:extLst>
          </p:cNvPr>
          <p:cNvSpPr/>
          <p:nvPr/>
        </p:nvSpPr>
        <p:spPr>
          <a:xfrm>
            <a:off x="7057629" y="4069339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Deployment Go-live Plan/s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F44EA5B-7730-977E-C6CC-5742017E817F}"/>
              </a:ext>
            </a:extLst>
          </p:cNvPr>
          <p:cNvSpPr/>
          <p:nvPr/>
        </p:nvSpPr>
        <p:spPr>
          <a:xfrm>
            <a:off x="7057629" y="5005834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hueOff val="0"/>
              <a:satOff val="0"/>
              <a:lumOff val="0"/>
              <a:alphaOff val="0"/>
            </a:srgbClr>
          </a:solidFill>
          <a:ln w="12700" cap="flat" cmpd="sng" algn="ctr">
            <a:solidFill>
              <a:srgbClr val="A3519B">
                <a:shade val="80000"/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Registration / Accreditation Plan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3ED84389-1E24-012F-97B0-079DA5CE7FC2}"/>
              </a:ext>
            </a:extLst>
          </p:cNvPr>
          <p:cNvSpPr/>
          <p:nvPr/>
        </p:nvSpPr>
        <p:spPr>
          <a:xfrm>
            <a:off x="8387673" y="2196351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rgbClr val="40C1A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Engagement Support</a:t>
            </a: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5269386B-7DEF-3E5D-63A0-6465E7F1A95A}"/>
              </a:ext>
            </a:extLst>
          </p:cNvPr>
          <p:cNvSpPr/>
          <p:nvPr/>
        </p:nvSpPr>
        <p:spPr>
          <a:xfrm>
            <a:off x="8673137" y="3132844"/>
            <a:ext cx="1319006" cy="932497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3498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Support through forums &amp; focus groups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514DEB8-1FA5-7E99-0C7A-C919C4EE5571}"/>
              </a:ext>
            </a:extLst>
          </p:cNvPr>
          <p:cNvSpPr/>
          <p:nvPr/>
        </p:nvSpPr>
        <p:spPr>
          <a:xfrm>
            <a:off x="8673137" y="4248329"/>
            <a:ext cx="1319006" cy="600154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3498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Educational material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6D9C277-046B-B8A9-5F68-BA90C192066B}"/>
              </a:ext>
            </a:extLst>
          </p:cNvPr>
          <p:cNvSpPr/>
          <p:nvPr/>
        </p:nvSpPr>
        <p:spPr>
          <a:xfrm>
            <a:off x="8673137" y="5005834"/>
            <a:ext cx="1319006" cy="659503"/>
          </a:xfrm>
          <a:custGeom>
            <a:avLst/>
            <a:gdLst>
              <a:gd name="connsiteX0" fmla="*/ 0 w 1319006"/>
              <a:gd name="connsiteY0" fmla="*/ 0 h 659503"/>
              <a:gd name="connsiteX1" fmla="*/ 1319006 w 1319006"/>
              <a:gd name="connsiteY1" fmla="*/ 0 h 659503"/>
              <a:gd name="connsiteX2" fmla="*/ 1319006 w 1319006"/>
              <a:gd name="connsiteY2" fmla="*/ 659503 h 659503"/>
              <a:gd name="connsiteX3" fmla="*/ 0 w 1319006"/>
              <a:gd name="connsiteY3" fmla="*/ 659503 h 659503"/>
              <a:gd name="connsiteX4" fmla="*/ 0 w 1319006"/>
              <a:gd name="connsiteY4" fmla="*/ 0 h 659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006" h="659503">
                <a:moveTo>
                  <a:pt x="0" y="0"/>
                </a:moveTo>
                <a:lnTo>
                  <a:pt x="1319006" y="0"/>
                </a:lnTo>
                <a:lnTo>
                  <a:pt x="1319006" y="659503"/>
                </a:lnTo>
                <a:lnTo>
                  <a:pt x="0" y="65950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93498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marR="0" lvl="0" indent="0" algn="ctr" defTabSz="6223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0" i="0" u="none" strike="noStrike" kern="1200" cap="none" spc="0" normalizeH="0" baseline="0" noProof="0">
                <a:ln>
                  <a:noFill/>
                </a:ln>
                <a:solidFill>
                  <a:srgbClr val="424242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Mailbox &amp; newsletter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D1C2E7-A245-D746-E621-4FB341BC703E}"/>
              </a:ext>
            </a:extLst>
          </p:cNvPr>
          <p:cNvSpPr txBox="1">
            <a:spLocks/>
          </p:cNvSpPr>
          <p:nvPr/>
        </p:nvSpPr>
        <p:spPr>
          <a:xfrm>
            <a:off x="489770" y="-530782"/>
            <a:ext cx="9887917" cy="12191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>
                <a:ln>
                  <a:noFill/>
                </a:ln>
                <a:solidFill>
                  <a:srgbClr val="6B3077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Context: NEM Reform program industry strategy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F601F189-DE59-2B14-24E9-47A86EB8BB6A}"/>
              </a:ext>
            </a:extLst>
          </p:cNvPr>
          <p:cNvSpPr/>
          <p:nvPr/>
        </p:nvSpPr>
        <p:spPr>
          <a:xfrm>
            <a:off x="952674" y="755182"/>
            <a:ext cx="9330612" cy="426797"/>
          </a:xfrm>
          <a:prstGeom prst="homePlate">
            <a:avLst/>
          </a:prstGeom>
          <a:solidFill>
            <a:srgbClr val="3C1053"/>
          </a:solidFill>
          <a:ln w="12700" cap="flat" cmpd="sng" algn="ctr">
            <a:solidFill>
              <a:srgbClr val="A351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NEM REFORM READINESS STRATEGY (ALL INITIATIVES)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E66D8815-4F70-457B-D25D-86BBB6A40FDB}"/>
              </a:ext>
            </a:extLst>
          </p:cNvPr>
          <p:cNvSpPr/>
          <p:nvPr/>
        </p:nvSpPr>
        <p:spPr>
          <a:xfrm>
            <a:off x="952674" y="5903872"/>
            <a:ext cx="9330612" cy="404566"/>
          </a:xfrm>
          <a:prstGeom prst="homePlate">
            <a:avLst/>
          </a:prstGeom>
          <a:solidFill>
            <a:srgbClr val="6B3077"/>
          </a:solidFill>
          <a:ln w="12700" cap="flat" cmpd="sng" algn="ctr">
            <a:solidFill>
              <a:srgbClr val="A351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RISK &amp; CONTINGENCY MANAGEMENT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9971F757-15FC-70E8-5E3E-DC2D557BD0CC}"/>
              </a:ext>
            </a:extLst>
          </p:cNvPr>
          <p:cNvSpPr/>
          <p:nvPr/>
        </p:nvSpPr>
        <p:spPr>
          <a:xfrm>
            <a:off x="952674" y="6391520"/>
            <a:ext cx="9330612" cy="404566"/>
          </a:xfrm>
          <a:prstGeom prst="homePlate">
            <a:avLst/>
          </a:prstGeom>
          <a:solidFill>
            <a:srgbClr val="6B3077"/>
          </a:solidFill>
          <a:ln w="12700" cap="flat" cmpd="sng" algn="ctr">
            <a:solidFill>
              <a:srgbClr val="A3519B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 panose="020B0504020202020204"/>
                <a:ea typeface="+mn-ea"/>
                <a:cs typeface="+mn-cs"/>
              </a:rPr>
              <a:t>INITIATIVE READINESS REPORTING      &amp; GO-LIVE CRITERIA MANAGEMENT</a:t>
            </a:r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E4F43CAB-FBA4-D57B-3C7E-AE18E3640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2187" y="3555917"/>
            <a:ext cx="255032" cy="255032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8CDEC16-27B9-310D-18E5-3B5DA4EAD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10455" y="4478143"/>
            <a:ext cx="255032" cy="255032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EC1194BE-8811-A827-23BA-4ADDE4C63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0193" y="4489294"/>
            <a:ext cx="255032" cy="255032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C05DCA53-ACF3-ACE8-12AF-D7B35B5C7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58910" y="6466287"/>
            <a:ext cx="255032" cy="255032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44A9D640-C927-F234-71AC-77EB17810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7672" y="5978639"/>
            <a:ext cx="255032" cy="255032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DDCB5748-379B-ED9C-B5D9-40652E66E139}"/>
              </a:ext>
            </a:extLst>
          </p:cNvPr>
          <p:cNvSpPr/>
          <p:nvPr/>
        </p:nvSpPr>
        <p:spPr>
          <a:xfrm>
            <a:off x="220870" y="2914399"/>
            <a:ext cx="1836972" cy="1387101"/>
          </a:xfrm>
          <a:prstGeom prst="wedgeRoundRectCallout">
            <a:avLst>
              <a:gd name="adj1" fmla="val 69802"/>
              <a:gd name="adj2" fmla="val -21293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132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AEMO solution needs to be updated and tested</a:t>
            </a:r>
          </a:p>
          <a:p>
            <a:pPr marL="3132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AEMO business needs to be ready to operate</a:t>
            </a:r>
          </a:p>
          <a:p>
            <a:pPr marL="31320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AEMO IT support needs to be in place</a:t>
            </a:r>
          </a:p>
        </p:txBody>
      </p:sp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E761E1FC-096E-4DB2-3232-4766B3843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7131" y="6490176"/>
            <a:ext cx="255032" cy="255032"/>
          </a:xfrm>
          <a:prstGeom prst="rect">
            <a:avLst/>
          </a:prstGeom>
        </p:spPr>
      </p:pic>
      <p:pic>
        <p:nvPicPr>
          <p:cNvPr id="60" name="Graphic 59" descr="Checkmark with solid fill">
            <a:extLst>
              <a:ext uri="{FF2B5EF4-FFF2-40B4-BE49-F238E27FC236}">
                <a16:creationId xmlns:a16="http://schemas.microsoft.com/office/drawing/2014/main" id="{8BA8CABE-F3AB-E8F8-4842-5D819473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8493" y="3750456"/>
            <a:ext cx="255032" cy="255032"/>
          </a:xfrm>
          <a:prstGeom prst="rect">
            <a:avLst/>
          </a:prstGeom>
        </p:spPr>
      </p:pic>
      <p:pic>
        <p:nvPicPr>
          <p:cNvPr id="61" name="Graphic 60" descr="Checkmark with solid fill">
            <a:extLst>
              <a:ext uri="{FF2B5EF4-FFF2-40B4-BE49-F238E27FC236}">
                <a16:creationId xmlns:a16="http://schemas.microsoft.com/office/drawing/2014/main" id="{4513BB0A-D18E-950F-F4D8-95255B405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28493" y="4589175"/>
            <a:ext cx="255032" cy="255032"/>
          </a:xfrm>
          <a:prstGeom prst="rect">
            <a:avLst/>
          </a:prstGeom>
        </p:spPr>
      </p:pic>
      <p:pic>
        <p:nvPicPr>
          <p:cNvPr id="62" name="Graphic 61" descr="Checkmark with solid fill">
            <a:extLst>
              <a:ext uri="{FF2B5EF4-FFF2-40B4-BE49-F238E27FC236}">
                <a16:creationId xmlns:a16="http://schemas.microsoft.com/office/drawing/2014/main" id="{F025A69B-EF57-35A6-231B-0DEA510509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2660" y="5407117"/>
            <a:ext cx="255032" cy="255032"/>
          </a:xfrm>
          <a:prstGeom prst="rect">
            <a:avLst/>
          </a:prstGeom>
        </p:spPr>
      </p:pic>
      <p:pic>
        <p:nvPicPr>
          <p:cNvPr id="63" name="Graphic 62" descr="Checkmark with solid fill">
            <a:extLst>
              <a:ext uri="{FF2B5EF4-FFF2-40B4-BE49-F238E27FC236}">
                <a16:creationId xmlns:a16="http://schemas.microsoft.com/office/drawing/2014/main" id="{D605B6B5-7A90-970C-8C28-6D08FF09A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3990" y="3572983"/>
            <a:ext cx="255032" cy="255032"/>
          </a:xfrm>
          <a:prstGeom prst="rect">
            <a:avLst/>
          </a:prstGeom>
        </p:spPr>
      </p:pic>
      <p:pic>
        <p:nvPicPr>
          <p:cNvPr id="64" name="Graphic 63" descr="Checkmark with solid fill">
            <a:extLst>
              <a:ext uri="{FF2B5EF4-FFF2-40B4-BE49-F238E27FC236}">
                <a16:creationId xmlns:a16="http://schemas.microsoft.com/office/drawing/2014/main" id="{8C77CE5D-7230-CA45-E426-34AE35099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8476" y="4481343"/>
            <a:ext cx="255032" cy="25503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40EFC26-FD0E-395A-AF9A-4F583E5758D1}"/>
              </a:ext>
            </a:extLst>
          </p:cNvPr>
          <p:cNvSpPr/>
          <p:nvPr/>
        </p:nvSpPr>
        <p:spPr>
          <a:xfrm>
            <a:off x="2456576" y="1325838"/>
            <a:ext cx="6886689" cy="658473"/>
          </a:xfrm>
          <a:prstGeom prst="rect">
            <a:avLst/>
          </a:prstGeom>
          <a:solidFill>
            <a:srgbClr val="9349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SSC READINESS APPROACH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1F0D2A-352F-6577-E44D-6C1B2599D8F5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5899921" y="1984311"/>
            <a:ext cx="0" cy="108000"/>
          </a:xfrm>
          <a:prstGeom prst="line">
            <a:avLst/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C92685A6-7D18-C574-A5F2-8C3E86364047}"/>
              </a:ext>
            </a:extLst>
          </p:cNvPr>
          <p:cNvCxnSpPr/>
          <p:nvPr/>
        </p:nvCxnSpPr>
        <p:spPr>
          <a:xfrm flipV="1">
            <a:off x="2631882" y="2092311"/>
            <a:ext cx="3003117" cy="104040"/>
          </a:xfrm>
          <a:prstGeom prst="bentConnector3">
            <a:avLst>
              <a:gd name="adj1" fmla="val 223"/>
            </a:avLst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A97F90A1-6714-9F79-6D90-DF37CAEAF270}"/>
              </a:ext>
            </a:extLst>
          </p:cNvPr>
          <p:cNvCxnSpPr/>
          <p:nvPr/>
        </p:nvCxnSpPr>
        <p:spPr>
          <a:xfrm flipV="1">
            <a:off x="4245997" y="2092311"/>
            <a:ext cx="1389002" cy="104040"/>
          </a:xfrm>
          <a:prstGeom prst="bentConnector3">
            <a:avLst>
              <a:gd name="adj1" fmla="val 770"/>
            </a:avLst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799D4232-99AB-9461-9CB1-A7A5CE62A0E2}"/>
              </a:ext>
            </a:extLst>
          </p:cNvPr>
          <p:cNvCxnSpPr/>
          <p:nvPr/>
        </p:nvCxnSpPr>
        <p:spPr>
          <a:xfrm rot="10800000">
            <a:off x="5634999" y="2092311"/>
            <a:ext cx="256918" cy="104040"/>
          </a:xfrm>
          <a:prstGeom prst="bentConnector3">
            <a:avLst>
              <a:gd name="adj1" fmla="val -2613"/>
            </a:avLst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CE75E6BB-E923-AE6A-9F88-BC6D06D0FACF}"/>
              </a:ext>
            </a:extLst>
          </p:cNvPr>
          <p:cNvCxnSpPr/>
          <p:nvPr/>
        </p:nvCxnSpPr>
        <p:spPr>
          <a:xfrm rot="10800000">
            <a:off x="5634999" y="2092311"/>
            <a:ext cx="1807422" cy="104041"/>
          </a:xfrm>
          <a:prstGeom prst="bentConnector3">
            <a:avLst>
              <a:gd name="adj1" fmla="val 289"/>
            </a:avLst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A641E0A0-8BD5-0695-8026-018E8EF67640}"/>
              </a:ext>
            </a:extLst>
          </p:cNvPr>
          <p:cNvCxnSpPr/>
          <p:nvPr/>
        </p:nvCxnSpPr>
        <p:spPr>
          <a:xfrm rot="10800000">
            <a:off x="5634999" y="2092311"/>
            <a:ext cx="3443344" cy="104041"/>
          </a:xfrm>
          <a:prstGeom prst="bentConnector3">
            <a:avLst>
              <a:gd name="adj1" fmla="val -340"/>
            </a:avLst>
          </a:prstGeom>
          <a:ln w="12700">
            <a:solidFill>
              <a:srgbClr val="9349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1ABC9F1-0FF0-52B8-ACEB-55398D618435}"/>
              </a:ext>
            </a:extLst>
          </p:cNvPr>
          <p:cNvSpPr/>
          <p:nvPr/>
        </p:nvSpPr>
        <p:spPr>
          <a:xfrm>
            <a:off x="10142619" y="1369727"/>
            <a:ext cx="1731328" cy="1000124"/>
          </a:xfrm>
          <a:prstGeom prst="wedgeRoundRectCallout">
            <a:avLst>
              <a:gd name="adj1" fmla="val -129009"/>
              <a:gd name="adj2" fmla="val -66072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SSC readiness approach adopts the standard NEM Reform P</a:t>
            </a:r>
            <a:r>
              <a:rPr kumimoji="0" lang="en-AU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rogram</a:t>
            </a:r>
            <a:r>
              <a:rPr kumimoji="0" lang="en-A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F</a:t>
            </a:r>
            <a:r>
              <a:rPr kumimoji="0" lang="en-AU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ramework</a:t>
            </a: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/>
              <a:ea typeface="+mn-ea"/>
              <a:cs typeface="+mn-cs"/>
            </a:endParaRP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367FAEA2-5715-A0B9-D360-9D147449E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6187" y="3572005"/>
            <a:ext cx="255032" cy="255032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3EDB46D4-6E97-8CD2-BDB4-142A35BE6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0904" y="3548124"/>
            <a:ext cx="255032" cy="25503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36EAE5-9874-55AA-7467-347274120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573" y="5439767"/>
            <a:ext cx="252652" cy="2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8DC6F9D-09D0-93B4-4A05-0F8E905A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27" y="4756973"/>
            <a:ext cx="252652" cy="2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43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4BC46-6940-D620-AA29-5005A104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507"/>
            <a:ext cx="11090270" cy="535405"/>
          </a:xfrm>
        </p:spPr>
        <p:txBody>
          <a:bodyPr>
            <a:noAutofit/>
          </a:bodyPr>
          <a:lstStyle/>
          <a:p>
            <a:r>
              <a:rPr lang="en-AU" sz="4000">
                <a:latin typeface="Century Gothic"/>
              </a:rPr>
              <a:t> </a:t>
            </a:r>
            <a:r>
              <a:rPr lang="en-AU" sz="3600">
                <a:latin typeface="Century Gothic"/>
              </a:rPr>
              <a:t>SSC Release 1 Go-live criteria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EF06D-7C13-B430-DB1D-4AD3CC651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AB538-E724-0A46-AEB0-E520B1BBA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24242">
                    <a:tint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4242">
                  <a:tint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B35588AE-6BD0-4E3B-6793-11786981E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806191"/>
              </p:ext>
            </p:extLst>
          </p:nvPr>
        </p:nvGraphicFramePr>
        <p:xfrm>
          <a:off x="256787" y="880102"/>
          <a:ext cx="10994328" cy="490844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46656">
                  <a:extLst>
                    <a:ext uri="{9D8B030D-6E8A-4147-A177-3AD203B41FA5}">
                      <a16:colId xmlns:a16="http://schemas.microsoft.com/office/drawing/2014/main" val="2508553388"/>
                    </a:ext>
                  </a:extLst>
                </a:gridCol>
                <a:gridCol w="8547672">
                  <a:extLst>
                    <a:ext uri="{9D8B030D-6E8A-4147-A177-3AD203B41FA5}">
                      <a16:colId xmlns:a16="http://schemas.microsoft.com/office/drawing/2014/main" val="2439483993"/>
                    </a:ext>
                  </a:extLst>
                </a:gridCol>
              </a:tblGrid>
              <a:tr h="823141">
                <a:tc>
                  <a:txBody>
                    <a:bodyPr/>
                    <a:lstStyle/>
                    <a:p>
                      <a:pPr algn="r"/>
                      <a:r>
                        <a:rPr lang="en-AU" sz="1100">
                          <a:latin typeface="Arial Nova Light"/>
                        </a:rPr>
                        <a:t>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050" b="1">
                          <a:solidFill>
                            <a:schemeClr val="accent2"/>
                          </a:solidFill>
                          <a:latin typeface="Arial Nova Light"/>
                        </a:rPr>
                        <a:t>Shortening the Settlement Cycle from 9 August 2026 </a:t>
                      </a:r>
                      <a:endParaRPr lang="en-AU" sz="1050">
                        <a:solidFill>
                          <a:schemeClr val="accent2"/>
                        </a:solidFill>
                        <a:latin typeface="Arial Nova Light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050" kern="1200">
                          <a:solidFill>
                            <a:schemeClr val="tx1"/>
                          </a:solidFill>
                          <a:latin typeface="Arial Nova Light"/>
                        </a:rPr>
                        <a:t>Final rule shortens the NEM settlement cycle to 9 </a:t>
                      </a:r>
                      <a:r>
                        <a:rPr lang="en-AU" sz="1050" kern="1200" err="1">
                          <a:solidFill>
                            <a:schemeClr val="tx1"/>
                          </a:solidFill>
                          <a:latin typeface="Arial Nova Light"/>
                        </a:rPr>
                        <a:t>buisness</a:t>
                      </a:r>
                      <a:r>
                        <a:rPr lang="en-AU" sz="1050" kern="1200">
                          <a:solidFill>
                            <a:schemeClr val="tx1"/>
                          </a:solidFill>
                          <a:latin typeface="Arial Nova Light"/>
                        </a:rPr>
                        <a:t> days following the end of a billing period and introduces a new revision 20 business days following the end of the billing period.</a:t>
                      </a:r>
                      <a:endParaRPr lang="en-AU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086654"/>
                  </a:ext>
                </a:extLst>
              </a:tr>
              <a:tr h="630857">
                <a:tc>
                  <a:txBody>
                    <a:bodyPr/>
                    <a:lstStyle/>
                    <a:p>
                      <a:pPr algn="r"/>
                      <a:r>
                        <a:rPr lang="en-AU" sz="1100" b="1" kern="1200">
                          <a:solidFill>
                            <a:schemeClr val="lt1"/>
                          </a:solidFill>
                          <a:latin typeface="Arial Nova Light"/>
                          <a:ea typeface="+mn-ea"/>
                          <a:cs typeface="+mn-cs"/>
                        </a:rPr>
                        <a:t>INDUSTRY READINESS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Participant readiness activity is not a pre-requisite for go-live.</a:t>
                      </a:r>
                      <a:r>
                        <a:rPr lang="en-US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AU" sz="105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However, rule commencement may require participants to make timely system/process changes to comply with SSC commencement.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95859"/>
                  </a:ext>
                </a:extLst>
              </a:tr>
              <a:tr h="3454450">
                <a:tc>
                  <a:txBody>
                    <a:bodyPr/>
                    <a:lstStyle/>
                    <a:p>
                      <a:pPr lvl="0" algn="r"/>
                      <a:r>
                        <a:rPr lang="en-AU" sz="1100">
                          <a:latin typeface="Arial Nova Light"/>
                        </a:rPr>
                        <a:t>AEMO READINESS: </a:t>
                      </a:r>
                    </a:p>
                    <a:p>
                      <a:pPr lvl="0" algn="r"/>
                      <a:r>
                        <a:rPr lang="en-AU" sz="1100">
                          <a:latin typeface="Arial Nova Light"/>
                        </a:rPr>
                        <a:t>Procedure Consultations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Wholesale and Retail procedure consultations completed and final versions of procedures published by 23 February 2026 for:</a:t>
                      </a:r>
                    </a:p>
                    <a:p>
                      <a:pPr marL="0" lvl="0" indent="0" algn="l">
                        <a:buNone/>
                      </a:pPr>
                      <a:endParaRPr lang="en-AU" sz="1050" b="0" kern="1200">
                        <a:solidFill>
                          <a:schemeClr val="tx1"/>
                        </a:solidFill>
                        <a:latin typeface="Arial Nova Ligh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050" b="1">
                          <a:solidFill>
                            <a:schemeClr val="accent2"/>
                          </a:solidFill>
                          <a:latin typeface="Arial Nova Light"/>
                        </a:rPr>
                        <a:t>Retail Procedures: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Service Level Procedure MDP Services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MSATS procedures – MDM Procedure</a:t>
                      </a:r>
                      <a:endParaRPr lang="en-AU" sz="1050">
                        <a:latin typeface="Arial Nova Light" panose="020B03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Metering Data Delivery Calendar</a:t>
                      </a:r>
                      <a:endParaRPr lang="en-AU" sz="1050">
                        <a:latin typeface="Arial Nova Light" panose="020B0304020202020204" pitchFamily="34" charset="0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Metrology procedures Part A and Part B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UFE Reporting Guidelines</a:t>
                      </a:r>
                      <a:endParaRPr lang="en-AU" sz="1050">
                        <a:latin typeface="Arial Nova Light" panose="020B0304020202020204" pitchFamily="34" charset="0"/>
                      </a:endParaRPr>
                    </a:p>
                    <a:p>
                      <a:pPr marL="0" lvl="0" indent="0" algn="l">
                        <a:buNone/>
                      </a:pPr>
                      <a:endParaRPr lang="en-AU" sz="1050" b="0" kern="1200">
                        <a:solidFill>
                          <a:schemeClr val="tx1"/>
                        </a:solidFill>
                        <a:latin typeface="Arial Nova Ligh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AU" sz="1050" b="1">
                          <a:solidFill>
                            <a:schemeClr val="accent2"/>
                          </a:solidFill>
                          <a:latin typeface="Arial Nova Light"/>
                        </a:rPr>
                        <a:t>Wholesale Procedures: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Credit Limit Procedure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NEM Settlement Estimates Policy (to be published by June 2026)</a:t>
                      </a:r>
                      <a:endParaRPr lang="en-AU" sz="1050">
                        <a:latin typeface="Arial Nova Light" panose="020B03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Reallocation Timetable (to be published by April 2026)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Spot Market Operations Timetable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SSC Transition Calendar/Plan (to be published by 5 December 2025)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NEM TNSP Negative Settlement Residue Procedure (to be published by August 2026)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050">
                          <a:latin typeface="Arial Nova Light"/>
                        </a:rPr>
                        <a:t>NEM Settlement Estimates Policy</a:t>
                      </a:r>
                    </a:p>
                    <a:p>
                      <a:pPr marL="0" lvl="0" indent="0" algn="l">
                        <a:buNone/>
                      </a:pPr>
                      <a:endParaRPr lang="en-AU" sz="1050" b="0" kern="1200">
                        <a:solidFill>
                          <a:schemeClr val="tx1"/>
                        </a:solidFill>
                        <a:latin typeface="Arial Nova Ligh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036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05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5D9D9-AAF8-73B1-5FE8-43FCD93F8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F244-7DF9-85E8-2131-556FF7AE5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507"/>
            <a:ext cx="11090270" cy="535405"/>
          </a:xfrm>
        </p:spPr>
        <p:txBody>
          <a:bodyPr>
            <a:noAutofit/>
          </a:bodyPr>
          <a:lstStyle/>
          <a:p>
            <a:r>
              <a:rPr lang="en-AU" sz="4000">
                <a:latin typeface="Century Gothic"/>
              </a:rPr>
              <a:t> </a:t>
            </a:r>
            <a:r>
              <a:rPr lang="en-AU" sz="3600">
                <a:latin typeface="Century Gothic"/>
              </a:rPr>
              <a:t>SSC Release 1 Go-live criteria update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EBFB8-F92D-ADB5-B46B-FF25C98B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3AB538-E724-0A46-AEB0-E520B1BBAF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24242">
                    <a:tint val="75000"/>
                  </a:srgbClr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424242">
                  <a:tint val="75000"/>
                </a:srgbClr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32A6D296-111D-24CB-EA17-7D834F873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380623"/>
              </p:ext>
            </p:extLst>
          </p:nvPr>
        </p:nvGraphicFramePr>
        <p:xfrm>
          <a:off x="341906" y="1109568"/>
          <a:ext cx="9563208" cy="367580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60605">
                  <a:extLst>
                    <a:ext uri="{9D8B030D-6E8A-4147-A177-3AD203B41FA5}">
                      <a16:colId xmlns:a16="http://schemas.microsoft.com/office/drawing/2014/main" val="2508553388"/>
                    </a:ext>
                  </a:extLst>
                </a:gridCol>
                <a:gridCol w="7702603">
                  <a:extLst>
                    <a:ext uri="{9D8B030D-6E8A-4147-A177-3AD203B41FA5}">
                      <a16:colId xmlns:a16="http://schemas.microsoft.com/office/drawing/2014/main" val="2439483993"/>
                    </a:ext>
                  </a:extLst>
                </a:gridCol>
              </a:tblGrid>
              <a:tr h="256436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AU" sz="1050" kern="120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050" b="1" kern="1200">
                          <a:solidFill>
                            <a:schemeClr val="bg1"/>
                          </a:solidFill>
                          <a:latin typeface="Arial Nova Light" panose="020B0304020202020204" pitchFamily="34" charset="0"/>
                          <a:ea typeface="+mn-ea"/>
                          <a:cs typeface="+mn-cs"/>
                        </a:rPr>
                        <a:t>GO-LIVE CRITERIA </a:t>
                      </a:r>
                      <a:endParaRPr lang="en-AU" b="1">
                        <a:latin typeface="Arial Nova Light" panose="020B03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697060"/>
                  </a:ext>
                </a:extLst>
              </a:tr>
              <a:tr h="623836">
                <a:tc>
                  <a:txBody>
                    <a:bodyPr/>
                    <a:lstStyle/>
                    <a:p>
                      <a:pPr lvl="0" algn="r"/>
                      <a:r>
                        <a:rPr lang="en-AU" sz="1100">
                          <a:latin typeface="Arial Nova Light"/>
                        </a:rPr>
                        <a:t>AEMO READINESS: </a:t>
                      </a:r>
                    </a:p>
                    <a:p>
                      <a:pPr lvl="0" algn="r"/>
                      <a:r>
                        <a:rPr lang="en-AU" sz="1100">
                          <a:latin typeface="Arial Nova Light"/>
                        </a:rPr>
                        <a:t>Continued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AEMO technology and systems built and tested in-line with requirements: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Retail Systems:</a:t>
                      </a:r>
                    </a:p>
                    <a:p>
                      <a:pPr marL="628650" lvl="1" indent="-171450" algn="l">
                        <a:buFont typeface="Wingdings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Meter Data Management to align to new settlement timetable and include revision R0</a:t>
                      </a:r>
                    </a:p>
                    <a:p>
                      <a:pPr marL="628650" lvl="1" indent="-171450" algn="l">
                        <a:buFont typeface="Wingdings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MSATS - changes to RM28, RM30 and  RM40 reports and to support schema changes</a:t>
                      </a:r>
                    </a:p>
                    <a:p>
                      <a:pPr marL="628650" lvl="1" indent="-171450" algn="l">
                        <a:buFont typeface="Wingdings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B2M </a:t>
                      </a:r>
                      <a:r>
                        <a:rPr lang="en-AU" sz="1050" b="0" kern="1200" err="1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aseXML</a:t>
                      </a: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 Schema r47 - update to allow for Revision 0 settlement run type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Wholesale systems: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Settlements: Transitional Calendar, Settlement Calendar and revision 0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 err="1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Prudentials</a:t>
                      </a: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: changes to accrual calculations, ex post reallocations, R0 adjustments, estimates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Billing: incorporation of new billing calendar, interest calculation changes, new cash management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Reporting and Invoicing: new report for R0, changes to include Prelim case and additional information used in Final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Markets Portal – new cash dashboard for security deposit (cash) management</a:t>
                      </a:r>
                    </a:p>
                    <a:p>
                      <a:pPr marL="628650" lvl="1" indent="-171450" algn="l">
                        <a:buFont typeface="Wingdings" panose="020B0604020202020204" pitchFamily="34" charset="0"/>
                        <a:buChar char="Ø"/>
                      </a:pPr>
                      <a:r>
                        <a:rPr lang="en-AU" sz="1050" b="0" kern="1200">
                          <a:solidFill>
                            <a:schemeClr val="tx1"/>
                          </a:solidFill>
                          <a:latin typeface="Arial Nova Light"/>
                          <a:ea typeface="+mn-ea"/>
                          <a:cs typeface="+mn-cs"/>
                        </a:rPr>
                        <a:t>EMMS Data Model 5.7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050" kern="120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772079"/>
                  </a:ext>
                </a:extLst>
              </a:tr>
              <a:tr h="6238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AU" sz="1050" b="1" kern="1200">
                          <a:solidFill>
                            <a:schemeClr val="accent2"/>
                          </a:solidFill>
                          <a:latin typeface="Arial Nova Light"/>
                          <a:ea typeface="+mn-ea"/>
                          <a:cs typeface="+mn-cs"/>
                        </a:rPr>
                        <a:t>AEMO business and digital teams ready to support:</a:t>
                      </a:r>
                    </a:p>
                    <a:p>
                      <a:pPr marL="171450" marR="0" lvl="0" indent="-17145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en-AU" sz="1050" kern="1200">
                          <a:solidFill>
                            <a:schemeClr val="tx1"/>
                          </a:solidFill>
                          <a:latin typeface="Arial Nova Light"/>
                        </a:rPr>
                        <a:t>Transitional settlement period and ongoing shorter settlement cycle.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AU" sz="1050" kern="1200">
                        <a:solidFill>
                          <a:schemeClr val="tx1"/>
                        </a:solidFill>
                        <a:latin typeface="Arial Nova Light" panose="020B03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979588"/>
                  </a:ext>
                </a:extLst>
              </a:tr>
              <a:tr h="62383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>
                          <a:latin typeface="Arial Nova Light" panose="020B0304020202020204" pitchFamily="34" charset="0"/>
                        </a:rPr>
                        <a:t>CONTINGENCY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AU" sz="1050" kern="1200">
                          <a:solidFill>
                            <a:schemeClr val="tx1"/>
                          </a:solidFill>
                          <a:latin typeface="Arial Nova Light" panose="020B0304020202020204" pitchFamily="34" charset="0"/>
                        </a:rPr>
                        <a:t>Contingency approaches developed during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389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166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EMO">
      <a:dk1>
        <a:srgbClr val="424242"/>
      </a:dk1>
      <a:lt1>
        <a:srgbClr val="FFFFFF"/>
      </a:lt1>
      <a:dk2>
        <a:srgbClr val="3C1053"/>
      </a:dk2>
      <a:lt2>
        <a:srgbClr val="EEEEF0"/>
      </a:lt2>
      <a:accent1>
        <a:srgbClr val="6B3077"/>
      </a:accent1>
      <a:accent2>
        <a:srgbClr val="A3519B"/>
      </a:accent2>
      <a:accent3>
        <a:srgbClr val="9B2241"/>
      </a:accent3>
      <a:accent4>
        <a:srgbClr val="FDD26E"/>
      </a:accent4>
      <a:accent5>
        <a:srgbClr val="A1D883"/>
      </a:accent5>
      <a:accent6>
        <a:srgbClr val="40C1AC"/>
      </a:accent6>
      <a:hlink>
        <a:srgbClr val="606EB2"/>
      </a:hlink>
      <a:folHlink>
        <a:srgbClr val="A3DB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D5DEB77C-B1A9-FB49-B7C0-5732F81BA0F6}" vid="{DB416059-6C35-D24E-A01D-7D6C96D4913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3e8ba7a3-af95-40f6-9ded-4ebe13adeb29" ContentTypeId="0x0101002F0B48F8F4F7904196E710056827A096" PreviousValue="false" LastSyncTimeStamp="2022-01-31T11:36:03.467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EMO Collaboration Document" ma:contentTypeID="0x0101002F0B48F8F4F7904196E710056827A09600CDF144F8F347AB40BDC9FE66F39703B8" ma:contentTypeVersion="4" ma:contentTypeDescription="" ma:contentTypeScope="" ma:versionID="d9b584ff62b99023ef17f58fbc8dfdef">
  <xsd:schema xmlns:xsd="http://www.w3.org/2001/XMLSchema" xmlns:xs="http://www.w3.org/2001/XMLSchema" xmlns:p="http://schemas.microsoft.com/office/2006/metadata/properties" xmlns:ns2="5d1a2284-45bc-4927-a9f9-e51f9f17c21a" targetNamespace="http://schemas.microsoft.com/office/2006/metadata/properties" ma:root="true" ma:fieldsID="b0375016dbf3e24c7b255f3b29bc9aa6" ns2:_="">
    <xsd:import namespace="5d1a2284-45bc-4927-a9f9-e51f9f17c21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TaxKeywordTaxHTField" minOccurs="0"/>
                <xsd:element ref="ns2:fc36bc6de0bf403e9ed4dec84c72e21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a2284-45bc-4927-a9f9-e51f9f17c21a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16ac1fa0-75a9-46a3-ac79-e6c2b405d854}" ma:internalName="TaxCatchAll" ma:showField="CatchAllData" ma:web="916293a2-407a-4218-8504-1ae3b49e4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16ac1fa0-75a9-46a3-ac79-e6c2b405d854}" ma:internalName="TaxCatchAllLabel" ma:readOnly="true" ma:showField="CatchAllDataLabel" ma:web="916293a2-407a-4218-8504-1ae3b49e4d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0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c36bc6de0bf403e9ed4dec84c72e21e" ma:index="12" nillable="true" ma:taxonomy="true" ma:internalName="fc36bc6de0bf403e9ed4dec84c72e21e" ma:taxonomyFieldName="AEMO_x0020_Collaboration_x0020_Document_x0020_Type" ma:displayName="AEMO Collaboration Document Type" ma:default="" ma:fieldId="{fc36bc6d-e0bf-403e-9ed4-dec84c72e21e}" ma:sspId="3e8ba7a3-af95-40f6-9ded-4ebe13adeb29" ma:termSetId="559df48e-15e2-45fa-a2d5-de60d483ab8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c36bc6de0bf403e9ed4dec84c72e21e xmlns="5d1a2284-45bc-4927-a9f9-e51f9f17c21a">
      <Terms xmlns="http://schemas.microsoft.com/office/infopath/2007/PartnerControls"/>
    </fc36bc6de0bf403e9ed4dec84c72e21e>
    <TaxCatchAll xmlns="5d1a2284-45bc-4927-a9f9-e51f9f17c21a" xsi:nil="true"/>
    <TaxKeywordTaxHTField xmlns="5d1a2284-45bc-4927-a9f9-e51f9f17c21a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743AAAC6-1580-4742-820E-865A53DFAD77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8538E2D0-13E5-45BE-80F0-84C2182CC064}">
  <ds:schemaRefs>
    <ds:schemaRef ds:uri="5d1a2284-45bc-4927-a9f9-e51f9f17c2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3A1A70-3321-43E1-A0B2-37EC6C5C6DA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940113-8DD3-4BA5-88D0-FA9C80D6FA14}">
  <ds:schemaRefs>
    <ds:schemaRef ds:uri="5d1a2284-45bc-4927-a9f9-e51f9f17c21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c1941c47-a837-430d-8559-fd118a72769e}" enabled="1" method="Standard" siteId="{320c999e-3876-4ad0-b401-d241068e9e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Go-live Criteria </vt:lpstr>
      <vt:lpstr>Context</vt:lpstr>
      <vt:lpstr>PowerPoint Presentation</vt:lpstr>
      <vt:lpstr> SSC Release 1 Go-live criteria update</vt:lpstr>
      <vt:lpstr> SSC Release 1 Go-live criteria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Wilbrink</dc:creator>
  <cp:revision>2</cp:revision>
  <dcterms:created xsi:type="dcterms:W3CDTF">2013-07-15T20:26:40Z</dcterms:created>
  <dcterms:modified xsi:type="dcterms:W3CDTF">2026-01-29T02:21:04Z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0x0101002F0B48F8F4F7904196E710056827A09600CDF144F8F347AB40BDC9FE66F39703B8</vt:lpwstr>
  </property>
  <property fmtid="{D5CDD505-2E9C-101B-9397-08002B2CF9AE}" pid="3" name="AEMO_x0020_Collaboration_x0020_Document_x0020_Type">
    <vt:lpwstr/>
  </property>
  <property fmtid="{D5CDD505-2E9C-101B-9397-08002B2CF9AE}" pid="4" name="AEMO Collaboration Document Type">
    <vt:lpwstr/>
  </property>
  <property fmtid="{D5CDD505-2E9C-101B-9397-08002B2CF9AE}" pid="5" name="TaxKeyword">
    <vt:lpwstr/>
  </property>
  <property fmtid="{D5CDD505-2E9C-101B-9397-08002B2CF9AE}" pid="6" name="lcf76f155ced4ddcb4097134ff3c332f">
    <vt:lpwstr/>
  </property>
  <property fmtid="{D5CDD505-2E9C-101B-9397-08002B2CF9AE}" pid="7" name="MediaServiceImageTags">
    <vt:lpwstr/>
  </property>
  <property fmtid="{D5CDD505-2E9C-101B-9397-08002B2CF9AE}" pid="8" name="_ExtendedDescription">
    <vt:lpwstr/>
  </property>
</Properties>
</file>