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7"/>
    <p:sldMasterId id="2147483668" r:id="rId8"/>
  </p:sldMasterIdLst>
  <p:notesMasterIdLst>
    <p:notesMasterId r:id="rId24"/>
  </p:notesMasterIdLst>
  <p:handoutMasterIdLst>
    <p:handoutMasterId r:id="rId25"/>
  </p:handoutMasterIdLst>
  <p:sldIdLst>
    <p:sldId id="256" r:id="rId9"/>
    <p:sldId id="261" r:id="rId10"/>
    <p:sldId id="266" r:id="rId11"/>
    <p:sldId id="291" r:id="rId12"/>
    <p:sldId id="292" r:id="rId13"/>
    <p:sldId id="293" r:id="rId14"/>
    <p:sldId id="295" r:id="rId15"/>
    <p:sldId id="287" r:id="rId16"/>
    <p:sldId id="288" r:id="rId17"/>
    <p:sldId id="289" r:id="rId18"/>
    <p:sldId id="296" r:id="rId19"/>
    <p:sldId id="297" r:id="rId20"/>
    <p:sldId id="298" r:id="rId21"/>
    <p:sldId id="299" r:id="rId22"/>
    <p:sldId id="279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59" autoAdjust="0"/>
    <p:restoredTop sz="94660"/>
  </p:normalViewPr>
  <p:slideViewPr>
    <p:cSldViewPr>
      <p:cViewPr varScale="1">
        <p:scale>
          <a:sx n="112" d="100"/>
          <a:sy n="112" d="100"/>
        </p:scale>
        <p:origin x="103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184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2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3.xml"/><Relationship Id="rId7" Type="http://schemas.openxmlformats.org/officeDocument/2006/relationships/slideMaster" Target="slideMasters/slideMaster1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3.xml"/><Relationship Id="rId24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theme" Target="theme/theme1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customXml" Target="../customXml/item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CBEE0F-9B4D-491C-84BB-3E9E0070B385}" type="datetime6">
              <a:rPr lang="en-AU" smtClean="0"/>
              <a:pPr/>
              <a:t>March 16</a:t>
            </a:fld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99B4BD-713B-4495-9D01-E8924967338D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724916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ACC81A-B302-4C12-B328-398E6FA12FC5}" type="datetime6">
              <a:rPr lang="en-AU" smtClean="0"/>
              <a:pPr/>
              <a:t>March 16</a:t>
            </a:fld>
            <a:endParaRPr lang="en-A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E55DB7-4594-4DFF-AA9B-D4C01173DE38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91280951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itle-Page-Red.jpg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7600" cy="6865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14348" y="500042"/>
            <a:ext cx="7772400" cy="1470025"/>
          </a:xfrm>
        </p:spPr>
        <p:txBody>
          <a:bodyPr anchor="b">
            <a:normAutofit/>
          </a:bodyPr>
          <a:lstStyle>
            <a:lvl1pPr algn="l">
              <a:defRPr sz="3000" cap="all" baseline="0">
                <a:solidFill>
                  <a:schemeClr val="accent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14348" y="2214554"/>
            <a:ext cx="6400800" cy="500066"/>
          </a:xfrm>
        </p:spPr>
        <p:txBody>
          <a:bodyPr anchor="b">
            <a:normAutofit/>
          </a:bodyPr>
          <a:lstStyle>
            <a:lvl1pPr marL="0" indent="0" algn="l">
              <a:buNone/>
              <a:defRPr sz="2000">
                <a:solidFill>
                  <a:schemeClr val="accent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dirty="0" smtClean="0"/>
              <a:t>October 09</a:t>
            </a:r>
            <a:endParaRPr lang="en-A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lver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ilver lin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-14257"/>
            <a:ext cx="9144000" cy="687225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6429420" cy="714380"/>
          </a:xfrm>
        </p:spPr>
        <p:txBody>
          <a:bodyPr anchor="b">
            <a:normAutofit/>
          </a:bodyPr>
          <a:lstStyle>
            <a:lvl1pPr algn="l">
              <a:defRPr sz="2400" b="0" cap="all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pic>
        <p:nvPicPr>
          <p:cNvPr id="6" name="Picture 5" descr="Header 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92" y="571480"/>
            <a:ext cx="1428760" cy="42862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red lines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32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6429420" cy="714380"/>
          </a:xfrm>
        </p:spPr>
        <p:txBody>
          <a:bodyPr anchor="b">
            <a:normAutofit/>
          </a:bodyPr>
          <a:lstStyle>
            <a:lvl1pPr algn="l">
              <a:defRPr sz="2400" b="0" cap="all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500063" y="1428750"/>
            <a:ext cx="7858125" cy="4714875"/>
          </a:xfrm>
        </p:spPr>
        <p:txBody>
          <a:bodyPr/>
          <a:lstStyle>
            <a:lvl1pPr marL="457200" indent="-457200">
              <a:buFont typeface="+mj-lt"/>
              <a:buAutoNum type="arabicPeriod"/>
              <a:defRPr>
                <a:solidFill>
                  <a:schemeClr val="tx1"/>
                </a:solidFill>
              </a:defRPr>
            </a:lvl1pPr>
            <a:lvl2pPr marL="820738" indent="-457200">
              <a:buFont typeface="+mj-lt"/>
              <a:buAutoNum type="arabicPeriod"/>
              <a:defRPr>
                <a:solidFill>
                  <a:schemeClr val="tx1"/>
                </a:solidFill>
              </a:defRPr>
            </a:lvl2pPr>
            <a:lvl3pPr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3pPr>
            <a:lvl4pPr>
              <a:buFont typeface="Courier New" pitchFamily="49" charset="0"/>
              <a:buChar char="o"/>
              <a:defRPr>
                <a:solidFill>
                  <a:schemeClr val="tx1"/>
                </a:solidFill>
              </a:defRPr>
            </a:lvl4pPr>
            <a:lvl5pPr>
              <a:buFont typeface="Wingdings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pic>
        <p:nvPicPr>
          <p:cNvPr id="8" name="Picture 7" descr="Header 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92" y="571480"/>
            <a:ext cx="1428760" cy="42862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lver 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ilver lin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-14257"/>
            <a:ext cx="9144000" cy="6872258"/>
          </a:xfrm>
          <a:prstGeom prst="rect">
            <a:avLst/>
          </a:prstGeom>
        </p:spPr>
      </p:pic>
      <p:pic>
        <p:nvPicPr>
          <p:cNvPr id="8" name="Picture 7" descr="Header 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92" y="571480"/>
            <a:ext cx="1428760" cy="42862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6357982" cy="714380"/>
          </a:xfrm>
        </p:spPr>
        <p:txBody>
          <a:bodyPr anchor="b">
            <a:normAutofit/>
          </a:bodyPr>
          <a:lstStyle>
            <a:lvl1pPr algn="l">
              <a:defRPr sz="2400" b="0" cap="all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500063" y="1428750"/>
            <a:ext cx="7858125" cy="4714875"/>
          </a:xfrm>
        </p:spPr>
        <p:txBody>
          <a:bodyPr/>
          <a:lstStyle>
            <a:lvl1pPr marL="457200" indent="-457200">
              <a:buFont typeface="+mj-lt"/>
              <a:buAutoNum type="arabicPeriod"/>
              <a:defRPr>
                <a:solidFill>
                  <a:schemeClr val="tx1"/>
                </a:solidFill>
              </a:defRPr>
            </a:lvl1pPr>
            <a:lvl2pPr marL="820738" indent="-457200">
              <a:buFont typeface="+mj-lt"/>
              <a:buAutoNum type="arabicPeriod"/>
              <a:defRPr>
                <a:solidFill>
                  <a:schemeClr val="tx1"/>
                </a:solidFill>
              </a:defRPr>
            </a:lvl2pPr>
            <a:lvl3pPr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3pPr>
            <a:lvl4pPr>
              <a:buFont typeface="Courier New" pitchFamily="49" charset="0"/>
              <a:buChar char="o"/>
              <a:defRPr>
                <a:solidFill>
                  <a:schemeClr val="tx1"/>
                </a:solidFill>
              </a:defRPr>
            </a:lvl4pPr>
            <a:lvl5pPr>
              <a:buFont typeface="Wingdings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5" name="Content Placeholder 2"/>
          <p:cNvSpPr>
            <a:spLocks noGrp="1"/>
          </p:cNvSpPr>
          <p:nvPr>
            <p:ph sz="half" idx="10"/>
          </p:nvPr>
        </p:nvSpPr>
        <p:spPr>
          <a:xfrm>
            <a:off x="4572000" y="1617681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57298"/>
            <a:ext cx="4040188" cy="817577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357298"/>
            <a:ext cx="4041775" cy="817577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ivider-Red.jpg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7600" cy="6865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7772400" cy="714380"/>
          </a:xfrm>
        </p:spPr>
        <p:txBody>
          <a:bodyPr anchor="b">
            <a:normAutofit/>
          </a:bodyPr>
          <a:lstStyle>
            <a:lvl1pPr algn="l">
              <a:defRPr sz="3000" b="0" cap="all" baseline="0"/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ivider-Red.jpg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7600" cy="6865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7772400" cy="714380"/>
          </a:xfrm>
        </p:spPr>
        <p:txBody>
          <a:bodyPr anchor="b">
            <a:normAutofit/>
          </a:bodyPr>
          <a:lstStyle>
            <a:lvl1pPr algn="l">
              <a:defRPr sz="3000" b="0" cap="all" baseline="0"/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500063" y="1428750"/>
            <a:ext cx="7858125" cy="4714875"/>
          </a:xfrm>
        </p:spPr>
        <p:txBody>
          <a:bodyPr/>
          <a:lstStyle>
            <a:lvl1pPr marL="457200" indent="-457200">
              <a:buFont typeface="+mj-lt"/>
              <a:buAutoNum type="arabicPeriod"/>
              <a:defRPr>
                <a:solidFill>
                  <a:schemeClr val="bg1"/>
                </a:solidFill>
              </a:defRPr>
            </a:lvl1pPr>
            <a:lvl2pPr marL="820738" indent="-457200">
              <a:buFont typeface="+mj-lt"/>
              <a:buAutoNum type="arabicPeriod"/>
              <a:defRPr>
                <a:solidFill>
                  <a:schemeClr val="bg1"/>
                </a:solidFill>
              </a:defRPr>
            </a:lvl2pPr>
            <a:lvl3pPr>
              <a:buFont typeface="Arial" pitchFamily="34" charset="0"/>
              <a:buChar char="•"/>
              <a:defRPr>
                <a:solidFill>
                  <a:schemeClr val="bg1"/>
                </a:solidFill>
              </a:defRPr>
            </a:lvl3pPr>
            <a:lvl4pPr>
              <a:buFont typeface="Courier New" pitchFamily="49" charset="0"/>
              <a:buChar char="o"/>
              <a:defRPr>
                <a:solidFill>
                  <a:schemeClr val="bg1"/>
                </a:solidFill>
              </a:defRPr>
            </a:lvl4pPr>
            <a:lvl5pPr>
              <a:buFont typeface="Wingdings" pitchFamily="2" charset="2"/>
              <a:buChar char="Ø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57298"/>
            <a:ext cx="4040188" cy="817577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357298"/>
            <a:ext cx="4041775" cy="817577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red lines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32" cy="6858000"/>
          </a:xfrm>
          <a:prstGeom prst="rect">
            <a:avLst/>
          </a:prstGeom>
        </p:spPr>
      </p:pic>
      <p:pic>
        <p:nvPicPr>
          <p:cNvPr id="6" name="Picture 5" descr="Header 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92" y="571480"/>
            <a:ext cx="1428760" cy="42862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6357982" cy="714380"/>
          </a:xfrm>
        </p:spPr>
        <p:txBody>
          <a:bodyPr anchor="b">
            <a:normAutofit/>
          </a:bodyPr>
          <a:lstStyle>
            <a:lvl1pPr algn="l">
              <a:defRPr sz="2400" b="0" cap="all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10" Type="http://schemas.openxmlformats.org/officeDocument/2006/relationships/image" Target="../media/image4.jpeg"/><Relationship Id="rId4" Type="http://schemas.openxmlformats.org/officeDocument/2006/relationships/slideLayout" Target="../slideLayouts/slideLayout11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Masthead-Generic.jpg"/>
          <p:cNvPicPr>
            <a:picLocks/>
          </p:cNvPicPr>
          <p:nvPr userDrawn="1"/>
        </p:nvPicPr>
        <p:blipFill>
          <a:blip r:embed="rId9" cstate="print"/>
          <a:stretch>
            <a:fillRect/>
          </a:stretch>
        </p:blipFill>
        <p:spPr>
          <a:xfrm>
            <a:off x="0" y="0"/>
            <a:ext cx="9147600" cy="1078992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6472254" cy="8572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57298"/>
            <a:ext cx="8229600" cy="47688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7543792" y="6357958"/>
            <a:ext cx="1143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1100" dirty="0" smtClean="0"/>
              <a:t>SLIDE </a:t>
            </a:r>
            <a:fld id="{B602A6DE-BF6F-4EAB-917C-8134D0F37D4B}" type="slidenum">
              <a:rPr lang="en-AU" sz="1100" smtClean="0"/>
              <a:pPr algn="r"/>
              <a:t>‹#›</a:t>
            </a:fld>
            <a:endParaRPr lang="en-AU" sz="11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  <p:sldLayoutId id="2147483652" r:id="rId5"/>
    <p:sldLayoutId id="2147483653" r:id="rId6"/>
    <p:sldLayoutId id="2147483654" r:id="rId7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400" kern="1200" cap="all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363538" indent="-363538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cap="none" baseline="0">
          <a:solidFill>
            <a:schemeClr val="tx1"/>
          </a:solidFill>
          <a:latin typeface="+mn-lt"/>
          <a:ea typeface="+mn-ea"/>
          <a:cs typeface="+mn-cs"/>
        </a:defRPr>
      </a:lvl1pPr>
      <a:lvl2pPr marL="712788" indent="-3492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76325" indent="-363538" algn="l" defTabSz="914400" rtl="0" eaLnBrk="1" latinLnBrk="0" hangingPunct="1">
        <a:spcBef>
          <a:spcPct val="20000"/>
        </a:spcBef>
        <a:buFont typeface="Wingdings" pitchFamily="2" charset="2"/>
        <a:buChar char="Ø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44613" indent="-268288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12900" indent="-268288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6329378" cy="8572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57298"/>
            <a:ext cx="8229600" cy="47688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8" name="TextBox 7"/>
          <p:cNvSpPr txBox="1"/>
          <p:nvPr/>
        </p:nvSpPr>
        <p:spPr>
          <a:xfrm>
            <a:off x="7543792" y="6357958"/>
            <a:ext cx="1143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1100" dirty="0" smtClean="0"/>
              <a:t>SLIDE </a:t>
            </a:r>
            <a:fld id="{B602A6DE-BF6F-4EAB-917C-8134D0F37D4B}" type="slidenum">
              <a:rPr lang="en-AU" sz="1100" smtClean="0"/>
              <a:pPr algn="r"/>
              <a:t>‹#›</a:t>
            </a:fld>
            <a:endParaRPr lang="en-AU" sz="1100" dirty="0"/>
          </a:p>
        </p:txBody>
      </p:sp>
      <p:pic>
        <p:nvPicPr>
          <p:cNvPr id="6" name="Picture 5" descr="Header 1"/>
          <p:cNvPicPr/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000892" y="571480"/>
            <a:ext cx="1428760" cy="42862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4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3600" indent="-363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cap="none" baseline="0">
          <a:solidFill>
            <a:schemeClr val="tx1"/>
          </a:solidFill>
          <a:latin typeface="+mn-lt"/>
          <a:ea typeface="+mn-ea"/>
          <a:cs typeface="+mn-cs"/>
        </a:defRPr>
      </a:lvl1pPr>
      <a:lvl2pPr marL="712788" indent="-3492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76400" indent="-363600" algn="l" defTabSz="914400" rtl="0" eaLnBrk="1" latinLnBrk="0" hangingPunct="1">
        <a:spcBef>
          <a:spcPct val="20000"/>
        </a:spcBef>
        <a:buFont typeface="Wingdings" pitchFamily="2" charset="2"/>
        <a:buChar char="Ø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46400" indent="-2700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12800" indent="-2700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POC Procedures Working Group (POC-pWG)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smtClean="0"/>
              <a:t>11 March 2016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Work package </a:t>
            </a:r>
            <a:r>
              <a:rPr lang="en-AU" dirty="0"/>
              <a:t>3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7099429"/>
              </p:ext>
            </p:extLst>
          </p:nvPr>
        </p:nvGraphicFramePr>
        <p:xfrm>
          <a:off x="547856" y="1477916"/>
          <a:ext cx="7984584" cy="22032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3874"/>
                <a:gridCol w="6179198"/>
                <a:gridCol w="1421512"/>
              </a:tblGrid>
              <a:tr h="504056">
                <a:tc>
                  <a:txBody>
                    <a:bodyPr/>
                    <a:lstStyle/>
                    <a:p>
                      <a:pPr algn="ctr" fontAlgn="b"/>
                      <a:r>
                        <a:rPr lang="en-AU" sz="13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Ref</a:t>
                      </a:r>
                      <a:endParaRPr lang="en-AU" sz="13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156" marR="10156" marT="101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300" b="1" u="none" strike="noStrike" dirty="0" smtClean="0">
                          <a:effectLst/>
                          <a:latin typeface="+mn-lt"/>
                        </a:rPr>
                        <a:t>Document</a:t>
                      </a:r>
                      <a:endParaRPr lang="en-AU" sz="1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300" b="1" u="none" strike="noStrike" dirty="0">
                          <a:effectLst/>
                          <a:latin typeface="+mn-lt"/>
                        </a:rPr>
                        <a:t>New or </a:t>
                      </a:r>
                      <a:endParaRPr lang="en-AU" sz="1300" b="1" u="none" strike="noStrike" dirty="0" smtClean="0">
                        <a:effectLst/>
                        <a:latin typeface="+mn-lt"/>
                      </a:endParaRPr>
                    </a:p>
                    <a:p>
                      <a:pPr algn="l" fontAlgn="b"/>
                      <a:r>
                        <a:rPr lang="en-AU" sz="1300" b="1" u="none" strike="noStrike" dirty="0" smtClean="0">
                          <a:effectLst/>
                          <a:latin typeface="+mn-lt"/>
                        </a:rPr>
                        <a:t>Existing</a:t>
                      </a:r>
                      <a:endParaRPr lang="en-AU" sz="1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AU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39</a:t>
                      </a:r>
                      <a:endParaRPr lang="en-AU" sz="13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AU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List of accredited ENMs in the NEM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30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AU" sz="1300" b="1" i="0" u="none" strike="noStrike" dirty="0" smtClean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8782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AU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</a:t>
                      </a:r>
                      <a:endParaRPr lang="en-AU" sz="13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AU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Exemption Procedure - Type 4A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30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AU" sz="1300" b="1" i="0" u="none" strike="noStrike" dirty="0" smtClean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8782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AU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41</a:t>
                      </a:r>
                      <a:endParaRPr lang="en-AU" sz="13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AU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List of National Electricity Market Procedures, Guidelines, and Documents required by </a:t>
                      </a:r>
                      <a:r>
                        <a:rPr lang="en-AU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Chapter 7</a:t>
                      </a:r>
                      <a:endParaRPr lang="en-AU" sz="13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AU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Existing</a:t>
                      </a:r>
                      <a:endParaRPr lang="en-AU" sz="13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8782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AU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42</a:t>
                      </a:r>
                      <a:endParaRPr lang="en-AU" sz="13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AU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Exemption Procedure - malfunctioning metering installations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AU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Existing</a:t>
                      </a:r>
                      <a:endParaRPr lang="en-AU" sz="13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3266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AU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43</a:t>
                      </a:r>
                      <a:endParaRPr lang="en-AU" sz="13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AU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National Metering Identifier Procedure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AU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Existing</a:t>
                      </a:r>
                      <a:endParaRPr lang="en-AU" sz="13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3266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AU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44</a:t>
                      </a:r>
                      <a:endParaRPr lang="en-AU" sz="13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AU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National Metering Identifier Allocation List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AU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Existing</a:t>
                      </a:r>
                      <a:endParaRPr lang="en-AU" sz="13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3266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AU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</a:t>
                      </a:r>
                      <a:endParaRPr lang="en-AU" sz="13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AU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Role of the Responsible Person (MC) - explanatory info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AU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Existing</a:t>
                      </a:r>
                      <a:endParaRPr lang="en-AU" sz="13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1443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Consultation process overview</a:t>
            </a:r>
            <a:endParaRPr lang="en-AU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224" y="4005064"/>
            <a:ext cx="8071171" cy="196283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92" y="1340153"/>
            <a:ext cx="8076303" cy="1964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636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Consultation dates</a:t>
            </a:r>
            <a:endParaRPr lang="en-AU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8993569"/>
              </p:ext>
            </p:extLst>
          </p:nvPr>
        </p:nvGraphicFramePr>
        <p:xfrm>
          <a:off x="654455" y="1340768"/>
          <a:ext cx="7589247" cy="40272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3449"/>
                <a:gridCol w="1168210"/>
                <a:gridCol w="2520280"/>
                <a:gridCol w="847308"/>
              </a:tblGrid>
              <a:tr h="179849">
                <a:tc>
                  <a:txBody>
                    <a:bodyPr/>
                    <a:lstStyle/>
                    <a:p>
                      <a:pPr marL="5397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AU" sz="9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Deliverable</a:t>
                      </a:r>
                      <a:r>
                        <a:rPr lang="en-AU" sz="900" b="1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/ Milestone</a:t>
                      </a:r>
                      <a:endParaRPr lang="en-AU" sz="9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53975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AU" sz="9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Project</a:t>
                      </a:r>
                      <a:endParaRPr lang="en-AU" sz="9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AU" sz="900" b="1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Description</a:t>
                      </a:r>
                      <a:endParaRPr lang="en-AU" sz="9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AU" sz="900" b="1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Planned date</a:t>
                      </a:r>
                      <a:endParaRPr lang="en-AU" sz="9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</a:tr>
              <a:tr h="207489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AEMC publish final rule determination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MRP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 Mar 16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07489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AEMO pre-consultation workshops conclude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MC</a:t>
                      </a:r>
                      <a:r>
                        <a:rPr lang="en-AU" sz="9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r>
                        <a:rPr lang="en-AU" sz="9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,MRP</a:t>
                      </a:r>
                      <a:endParaRPr lang="en-AU" sz="900" b="0" i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 </a:t>
                      </a: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Mar 16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07489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AEMO releases Pre-Consultation Paper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MC</a:t>
                      </a:r>
                      <a:r>
                        <a:rPr lang="en-AU" sz="9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r>
                        <a:rPr lang="en-AU" sz="9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,MRP</a:t>
                      </a:r>
                      <a:endParaRPr lang="en-AU" sz="900" b="0" i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08 Apr 16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AEMO publishes notice of first stage consultation (B2B)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B2B</a:t>
                      </a:r>
                      <a:r>
                        <a:rPr lang="en-AU" sz="900" b="0" i="1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AU" sz="9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MC,EN,MRP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i="1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08 Apr 16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07489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Industry Workshop Placeholder</a:t>
                      </a:r>
                      <a:endParaRPr lang="en-AU" sz="900" b="0" i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TBC</a:t>
                      </a:r>
                      <a:endParaRPr lang="en-AU" sz="900" b="0" i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i="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14/15 Apr 16</a:t>
                      </a:r>
                      <a:endParaRPr lang="en-AU" sz="900" b="0" i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07489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AEMO publishes notice of first stage </a:t>
                      </a:r>
                      <a:r>
                        <a:rPr lang="en-AU" sz="900" b="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consultation 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MC</a:t>
                      </a:r>
                      <a:r>
                        <a:rPr lang="en-AU" sz="9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r>
                        <a:rPr lang="en-AU" sz="9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,MRP</a:t>
                      </a:r>
                      <a:endParaRPr lang="en-AU" sz="900" b="0" i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 Apr 16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Industry Workshop Placeholder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TBC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16/17 May 16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AEMO concludes first stage consultation (B2B)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B2B</a:t>
                      </a:r>
                      <a:r>
                        <a:rPr lang="en-AU" sz="900" b="0" i="1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AU" sz="9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MC,EN,MRP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i="1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 May 16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07489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AEMO concludes first stage consultation 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MC</a:t>
                      </a:r>
                      <a:r>
                        <a:rPr lang="en-AU" sz="9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r>
                        <a:rPr lang="en-AU" sz="9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,MRP</a:t>
                      </a:r>
                      <a:endParaRPr lang="en-AU" sz="900" b="0" i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 May 16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AEMO publish draft procedure determination (B2B)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B2B</a:t>
                      </a:r>
                      <a:r>
                        <a:rPr lang="en-AU" sz="900" b="0" i="1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AU" sz="9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MC,EN,MRP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i="1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 Jun16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Industry Workshop Placeholder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TBC</a:t>
                      </a:r>
                      <a:endParaRPr lang="en-AU" sz="900" b="0" i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i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20/21 Jun 16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AEMO publish draft procedure determination 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MC</a:t>
                      </a:r>
                      <a:r>
                        <a:rPr lang="en-AU" sz="9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r>
                        <a:rPr lang="en-AU" sz="9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,MRP</a:t>
                      </a:r>
                      <a:endParaRPr lang="en-AU" sz="900" b="0" i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r>
                        <a:rPr lang="en-AU" sz="900" b="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Jun 16</a:t>
                      </a:r>
                      <a:endParaRPr lang="en-AU" sz="900" b="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AEMO concludes second stage consultation (B2B)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B2B</a:t>
                      </a:r>
                      <a:r>
                        <a:rPr lang="en-AU" sz="900" b="0" i="1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AU" sz="9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MC,EN,MRP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i="1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Jul 16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Industry Workshop Placeholder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TBC</a:t>
                      </a:r>
                      <a:endParaRPr lang="en-AU" sz="900" b="0" i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i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7/8 Jul 16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07489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AEMO concludes</a:t>
                      </a:r>
                      <a:r>
                        <a:rPr lang="en-AU" sz="900" b="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second stage consultation 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MC</a:t>
                      </a:r>
                      <a:r>
                        <a:rPr lang="en-AU" sz="9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r>
                        <a:rPr lang="en-AU" sz="9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,MRP</a:t>
                      </a:r>
                      <a:endParaRPr lang="en-AU" sz="900" b="0" i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 Jul 16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25638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AEMO seeks IEC recommendation for B2B changes</a:t>
                      </a:r>
                      <a:endParaRPr lang="en-AU" sz="900" b="0" i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(B2B)</a:t>
                      </a:r>
                      <a:r>
                        <a:rPr lang="en-AU" sz="900" b="0" i="1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AU" sz="9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MC,EN.MRP</a:t>
                      </a:r>
                      <a:endParaRPr lang="en-AU" sz="900" b="0" i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 later than 1 Aug 2016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 Jul 16</a:t>
                      </a:r>
                      <a:endParaRPr lang="en-AU" sz="900" b="0" i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1" kern="12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AEMO publishes final procedure determination</a:t>
                      </a:r>
                      <a:endParaRPr lang="en-AU" sz="900" b="0" i="1" kern="12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B2B) MC,EN,MRP</a:t>
                      </a:r>
                      <a:endParaRPr lang="en-AU" sz="900" b="0" i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i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 Aug</a:t>
                      </a:r>
                      <a:r>
                        <a:rPr lang="en-AU" sz="900" b="0" i="1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16</a:t>
                      </a:r>
                      <a:endParaRPr lang="en-AU" sz="900" b="0" i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07489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AEMO</a:t>
                      </a:r>
                      <a:r>
                        <a:rPr lang="en-AU" sz="900" b="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publishes final procedure determination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MC</a:t>
                      </a:r>
                      <a:r>
                        <a:rPr lang="en-AU" sz="9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r>
                        <a:rPr lang="en-AU" sz="9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,MRP</a:t>
                      </a:r>
                      <a:endParaRPr lang="en-AU" sz="900" b="0" i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r>
                        <a:rPr lang="en-AU" sz="900" b="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later than 1 September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 Aug</a:t>
                      </a:r>
                      <a:r>
                        <a:rPr lang="en-AU" sz="900" b="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16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2796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Program overview – WP 2</a:t>
            </a:r>
            <a:endParaRPr lang="en-AU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75" y="1124744"/>
            <a:ext cx="9020521" cy="433859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95536" y="5714092"/>
            <a:ext cx="81070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400" dirty="0" smtClean="0"/>
              <a:t>Work package 2 pre-consultation to begin during the first consultation. </a:t>
            </a:r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val="3519755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Consultation two dates*</a:t>
            </a:r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395534" y="5517232"/>
            <a:ext cx="810708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400" dirty="0" smtClean="0"/>
              <a:t>Tentative dates for consultation two.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400" dirty="0" smtClean="0"/>
              <a:t>PoC workshop placeholder dates could be utilised for other work streams or projects - SMP | IEC as required.  </a:t>
            </a:r>
            <a:endParaRPr lang="en-AU"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9018266"/>
              </p:ext>
            </p:extLst>
          </p:nvPr>
        </p:nvGraphicFramePr>
        <p:xfrm>
          <a:off x="654455" y="1340768"/>
          <a:ext cx="7589247" cy="33866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3449"/>
                <a:gridCol w="1168210"/>
                <a:gridCol w="2520280"/>
                <a:gridCol w="847308"/>
              </a:tblGrid>
              <a:tr h="179849">
                <a:tc>
                  <a:txBody>
                    <a:bodyPr/>
                    <a:lstStyle/>
                    <a:p>
                      <a:pPr marL="5397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AU" sz="9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Deliverable</a:t>
                      </a:r>
                      <a:r>
                        <a:rPr lang="en-AU" sz="900" b="1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/ Milestone</a:t>
                      </a:r>
                      <a:endParaRPr lang="en-AU" sz="9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53975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AU" sz="9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Project</a:t>
                      </a:r>
                      <a:endParaRPr lang="en-AU" sz="9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AU" sz="900" b="1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Description</a:t>
                      </a:r>
                      <a:endParaRPr lang="en-AU" sz="9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AU" sz="900" b="1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Planned date</a:t>
                      </a:r>
                      <a:endParaRPr lang="en-AU" sz="9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Industry Workshop Placeholder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TBC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16/17 May 16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Industry Workshop Placeholder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TBC</a:t>
                      </a:r>
                      <a:endParaRPr lang="en-AU" sz="900" b="0" i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i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20/21 Jun 16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Industry Workshop Placeholder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TBC</a:t>
                      </a:r>
                      <a:endParaRPr lang="en-AU" sz="900" b="0" i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i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07/08 Jul 16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Industry Workshop Placeholder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TBC</a:t>
                      </a:r>
                      <a:endParaRPr lang="en-AU" sz="900" b="0" i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i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20/21 July 16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Industry Workshop Placeholder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TBC</a:t>
                      </a:r>
                      <a:endParaRPr lang="en-AU" sz="900" b="0" i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i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22/23 Aug</a:t>
                      </a:r>
                      <a:r>
                        <a:rPr lang="en-AU" sz="900" b="0" i="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16</a:t>
                      </a:r>
                      <a:endParaRPr lang="en-AU" sz="900" b="0" i="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Industry Workshop Placeholder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TBC</a:t>
                      </a:r>
                      <a:endParaRPr lang="en-AU" sz="900" b="0" i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i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08/09 Sep 16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07489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AEMO publishes notice of first stage </a:t>
                      </a:r>
                      <a:r>
                        <a:rPr lang="en-AU" sz="900" b="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consultation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MC</a:t>
                      </a:r>
                      <a:r>
                        <a:rPr lang="en-AU" sz="9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endParaRPr lang="en-AU" sz="900" b="0" i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 Oct 16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Industry Workshop Placeholder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TBC</a:t>
                      </a:r>
                      <a:endParaRPr lang="en-AU" sz="900" b="0" i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i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24/25 Oct 16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Industry Workshop Placeholder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TBC</a:t>
                      </a:r>
                      <a:endParaRPr lang="en-AU" sz="900" b="0" i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14/15 Nov</a:t>
                      </a:r>
                      <a:r>
                        <a:rPr lang="en-AU" sz="900" b="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16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07489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AEMO concludes first stage consultation 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MC</a:t>
                      </a:r>
                      <a:r>
                        <a:rPr lang="en-AU" sz="9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endParaRPr lang="en-AU" sz="900" b="0" i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900" b="0" dirty="0" smtClean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 Nov 16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Industry Workshop Placeholder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TBC</a:t>
                      </a:r>
                      <a:endParaRPr lang="en-AU" sz="900" b="0" i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i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28/19 Nov 16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Industry Workshop Placeholder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TBC</a:t>
                      </a:r>
                      <a:endParaRPr lang="en-AU" sz="900" b="0" i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i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13/14 Dec 16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074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AEMO publish draft procedure determination 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MC</a:t>
                      </a:r>
                      <a:r>
                        <a:rPr lang="en-AU" sz="9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endParaRPr lang="en-AU" sz="900" b="0" i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 Dec 16</a:t>
                      </a: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07489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AEMO concludes</a:t>
                      </a:r>
                      <a:r>
                        <a:rPr lang="en-AU" sz="900" b="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second stage consultation 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MC</a:t>
                      </a:r>
                      <a:r>
                        <a:rPr lang="en-AU" sz="9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endParaRPr lang="en-AU" sz="900" b="0" i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 Jan</a:t>
                      </a:r>
                      <a:r>
                        <a:rPr lang="en-AU" sz="900" b="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17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07489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AEMO</a:t>
                      </a:r>
                      <a:r>
                        <a:rPr lang="en-AU" sz="900" b="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publishes final procedure determination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MC</a:t>
                      </a:r>
                      <a:r>
                        <a:rPr lang="en-AU" sz="900" b="0" i="1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AU" sz="900" b="0" i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endParaRPr lang="en-AU" sz="900" b="0" i="1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r>
                        <a:rPr lang="en-AU" sz="900" b="0" baseline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later than 1 March 2017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900" b="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 Feb 17</a:t>
                      </a:r>
                      <a:endParaRPr lang="en-AU" sz="900" b="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4937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close</a:t>
            </a:r>
            <a:endParaRPr lang="en-AU" dirty="0"/>
          </a:p>
        </p:txBody>
      </p:sp>
      <p:sp>
        <p:nvSpPr>
          <p:cNvPr id="4" name="TextBox 3"/>
          <p:cNvSpPr txBox="1"/>
          <p:nvPr/>
        </p:nvSpPr>
        <p:spPr>
          <a:xfrm>
            <a:off x="395536" y="1348313"/>
            <a:ext cx="810708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200" dirty="0"/>
              <a:t>Questions?</a:t>
            </a:r>
          </a:p>
          <a:p>
            <a:endParaRPr lang="en-AU" sz="2200" dirty="0"/>
          </a:p>
          <a:p>
            <a:r>
              <a:rPr lang="en-AU" sz="2200" dirty="0"/>
              <a:t>Contact: </a:t>
            </a:r>
            <a:r>
              <a:rPr lang="en-AU" sz="2200" dirty="0" smtClean="0"/>
              <a:t>poc@aemo.com.au</a:t>
            </a:r>
            <a:endParaRPr lang="en-AU" sz="2200" dirty="0"/>
          </a:p>
        </p:txBody>
      </p:sp>
    </p:spTree>
    <p:extLst>
      <p:ext uri="{BB962C8B-B14F-4D97-AF65-F5344CB8AC3E}">
        <p14:creationId xmlns:p14="http://schemas.microsoft.com/office/powerpoint/2010/main" val="125651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Agenda slide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Background</a:t>
            </a:r>
          </a:p>
          <a:p>
            <a:r>
              <a:rPr lang="en-AU" dirty="0" smtClean="0"/>
              <a:t>Pre-Consultation Paper</a:t>
            </a:r>
          </a:p>
          <a:p>
            <a:r>
              <a:rPr lang="en-AU" dirty="0" smtClean="0"/>
              <a:t>Procedure </a:t>
            </a:r>
            <a:r>
              <a:rPr lang="en-AU" dirty="0" smtClean="0"/>
              <a:t>Updates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AU" dirty="0" smtClean="0"/>
              <a:t>Work Packages 1, 2 and 3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AU" dirty="0" smtClean="0"/>
              <a:t>Consultation Process Overview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AU" dirty="0" smtClean="0"/>
              <a:t>Program Overview – Work Package 2</a:t>
            </a:r>
            <a:endParaRPr lang="en-AU" dirty="0" smtClean="0"/>
          </a:p>
          <a:p>
            <a:r>
              <a:rPr lang="en-AU" dirty="0" smtClean="0"/>
              <a:t>AEMC update on MRP rule change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1</a:t>
            </a:r>
            <a:r>
              <a:rPr lang="en-AU" dirty="0" smtClean="0"/>
              <a:t>. background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1800" dirty="0" smtClean="0"/>
              <a:t>AEMO has facilitated three POC-PWG workshops since February 2016</a:t>
            </a:r>
          </a:p>
          <a:p>
            <a:pPr marL="363538" lvl="1" indent="-363538">
              <a:spcBef>
                <a:spcPts val="0"/>
              </a:spcBef>
              <a:buFont typeface="Arial" pitchFamily="34" charset="0"/>
              <a:buChar char="•"/>
            </a:pPr>
            <a:endParaRPr lang="en-AU" sz="1800" dirty="0" smtClean="0"/>
          </a:p>
          <a:p>
            <a:pPr marL="363538" lvl="1" indent="-363538">
              <a:spcBef>
                <a:spcPts val="0"/>
              </a:spcBef>
              <a:buFont typeface="Arial" pitchFamily="34" charset="0"/>
              <a:buChar char="•"/>
            </a:pPr>
            <a:r>
              <a:rPr lang="en-AU" sz="1800" dirty="0" smtClean="0"/>
              <a:t>The workshops have discussed specific topics relating to matters from the following AEMC rule determinations:</a:t>
            </a:r>
          </a:p>
          <a:p>
            <a:pPr marL="727075" lvl="2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800" dirty="0" smtClean="0"/>
              <a:t>Competition in metering and related services</a:t>
            </a:r>
          </a:p>
          <a:p>
            <a:pPr marL="727075" lvl="2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800" dirty="0" smtClean="0"/>
              <a:t>Embedded networks</a:t>
            </a:r>
          </a:p>
          <a:p>
            <a:pPr marL="727075" lvl="2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800" dirty="0" smtClean="0"/>
              <a:t>Meter replacement process </a:t>
            </a:r>
          </a:p>
          <a:p>
            <a:pPr marL="363538" lvl="1" indent="-363538">
              <a:spcBef>
                <a:spcPts val="0"/>
              </a:spcBef>
              <a:buFont typeface="Arial" pitchFamily="34" charset="0"/>
              <a:buChar char="•"/>
            </a:pPr>
            <a:endParaRPr lang="en-AU" sz="1800" dirty="0"/>
          </a:p>
          <a:p>
            <a:r>
              <a:rPr lang="en-AU" sz="1800" dirty="0"/>
              <a:t>The aim of the </a:t>
            </a:r>
            <a:r>
              <a:rPr lang="en-AU" sz="1800" dirty="0" smtClean="0"/>
              <a:t>workshops </a:t>
            </a:r>
            <a:r>
              <a:rPr lang="en-AU" sz="1800" dirty="0" smtClean="0"/>
              <a:t>has </a:t>
            </a:r>
            <a:r>
              <a:rPr lang="en-AU" sz="1800" dirty="0"/>
              <a:t>not </a:t>
            </a:r>
            <a:r>
              <a:rPr lang="en-AU" sz="1800" dirty="0" smtClean="0"/>
              <a:t>been to </a:t>
            </a:r>
            <a:r>
              <a:rPr lang="en-AU" sz="1800" dirty="0"/>
              <a:t>litigate the rules, but rather to focus on topics where AEMO </a:t>
            </a:r>
            <a:r>
              <a:rPr lang="en-AU" sz="1800" dirty="0" smtClean="0"/>
              <a:t>has needed </a:t>
            </a:r>
            <a:r>
              <a:rPr lang="en-AU" sz="1800" dirty="0"/>
              <a:t>further input and information from stakeholders to update the </a:t>
            </a:r>
            <a:r>
              <a:rPr lang="en-AU" sz="1800" dirty="0" smtClean="0"/>
              <a:t>Procedures</a:t>
            </a:r>
            <a:endParaRPr lang="en-AU" dirty="0" smtClean="0"/>
          </a:p>
          <a:p>
            <a:endParaRPr lang="en-AU" dirty="0"/>
          </a:p>
          <a:p>
            <a:endParaRPr lang="en-AU" dirty="0" smtClean="0"/>
          </a:p>
          <a:p>
            <a:endParaRPr lang="en-AU" dirty="0"/>
          </a:p>
          <a:p>
            <a:endParaRPr lang="en-AU" dirty="0" smtClean="0"/>
          </a:p>
          <a:p>
            <a:endParaRPr lang="en-AU" dirty="0"/>
          </a:p>
          <a:p>
            <a:endParaRPr lang="en-AU" dirty="0" smtClean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0493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1</a:t>
            </a:r>
            <a:r>
              <a:rPr lang="en-AU" dirty="0" smtClean="0"/>
              <a:t>. background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1800" dirty="0"/>
              <a:t>Attendance at the workshops has been </a:t>
            </a:r>
            <a:r>
              <a:rPr lang="en-AU" sz="1800" dirty="0" smtClean="0"/>
              <a:t>excellent, comprised mainly of technical SMEs </a:t>
            </a:r>
            <a:r>
              <a:rPr lang="en-AU" sz="1800" dirty="0"/>
              <a:t>from a broad range of industry stakeholders</a:t>
            </a:r>
          </a:p>
          <a:p>
            <a:endParaRPr lang="en-AU" sz="1800" dirty="0" smtClean="0"/>
          </a:p>
          <a:p>
            <a:r>
              <a:rPr lang="en-AU" sz="1800" dirty="0" smtClean="0"/>
              <a:t>AEMO has circulated meeting notes from each workshop that capture industry stakeholder views to </a:t>
            </a:r>
            <a:r>
              <a:rPr lang="en-AU" sz="1800" dirty="0" smtClean="0"/>
              <a:t>topics that </a:t>
            </a:r>
            <a:r>
              <a:rPr lang="en-AU" sz="1800" dirty="0" smtClean="0"/>
              <a:t>were </a:t>
            </a:r>
            <a:r>
              <a:rPr lang="en-AU" sz="1800" dirty="0" smtClean="0"/>
              <a:t>discussed </a:t>
            </a:r>
            <a:r>
              <a:rPr lang="en-AU" sz="1800" dirty="0" smtClean="0"/>
              <a:t>at the workshops, including specific questions posed to workshop attendees.</a:t>
            </a:r>
          </a:p>
          <a:p>
            <a:pPr marL="363538" lvl="1" indent="-363538">
              <a:spcBef>
                <a:spcPts val="0"/>
              </a:spcBef>
              <a:buFont typeface="Arial" pitchFamily="34" charset="0"/>
              <a:buChar char="•"/>
            </a:pPr>
            <a:endParaRPr lang="en-AU" sz="1800" dirty="0" smtClean="0"/>
          </a:p>
          <a:p>
            <a:endParaRPr lang="en-AU" dirty="0" smtClean="0"/>
          </a:p>
          <a:p>
            <a:endParaRPr lang="en-AU" dirty="0" smtClean="0"/>
          </a:p>
          <a:p>
            <a:endParaRPr lang="en-AU" dirty="0"/>
          </a:p>
          <a:p>
            <a:endParaRPr lang="en-AU" dirty="0" smtClean="0"/>
          </a:p>
          <a:p>
            <a:endParaRPr lang="en-AU" dirty="0"/>
          </a:p>
          <a:p>
            <a:endParaRPr lang="en-AU" dirty="0" smtClean="0"/>
          </a:p>
          <a:p>
            <a:endParaRPr lang="en-AU" dirty="0"/>
          </a:p>
          <a:p>
            <a:endParaRPr lang="en-AU" dirty="0" smtClean="0"/>
          </a:p>
          <a:p>
            <a:endParaRPr lang="en-AU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909577"/>
              </p:ext>
            </p:extLst>
          </p:nvPr>
        </p:nvGraphicFramePr>
        <p:xfrm>
          <a:off x="318356" y="3474403"/>
          <a:ext cx="8507288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34680"/>
                <a:gridCol w="2808312"/>
                <a:gridCol w="2664296"/>
              </a:tblGrid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AU" sz="1400" b="1" kern="1200" cap="none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Workshop #1 (3-4 Feb)</a:t>
                      </a:r>
                    </a:p>
                    <a:p>
                      <a:pPr marL="285750" lvl="1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AU" sz="1400" b="0" kern="1200" cap="none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Identification of type 4 metering</a:t>
                      </a:r>
                    </a:p>
                    <a:p>
                      <a:pPr marL="285750" lvl="1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AU" sz="1400" b="0" kern="1200" cap="none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Validation and substitution for type 4</a:t>
                      </a:r>
                    </a:p>
                    <a:p>
                      <a:pPr marL="285750" lvl="1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AU" sz="1400" b="0" kern="1200" cap="none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Sample metering </a:t>
                      </a:r>
                    </a:p>
                    <a:p>
                      <a:pPr marL="285750" lvl="1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AU" sz="1400" b="0" kern="1200" cap="none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Network device management requirements</a:t>
                      </a:r>
                    </a:p>
                    <a:p>
                      <a:pPr marL="285750" lvl="1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AU" sz="1400" b="0" kern="1200" cap="none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Emergency priority requirements</a:t>
                      </a:r>
                    </a:p>
                    <a:p>
                      <a:pPr marL="285750" lvl="1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AU" sz="1400" b="0" kern="1200" cap="none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Meter churn</a:t>
                      </a:r>
                    </a:p>
                    <a:p>
                      <a:endParaRPr lang="en-A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AU" sz="1400" b="1" kern="1200" cap="none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Workshop #2 (15-16 Feb)</a:t>
                      </a:r>
                    </a:p>
                    <a:p>
                      <a:pPr marL="285750" lvl="1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AU" sz="1400" b="0" kern="1200" cap="none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MSATS requirements</a:t>
                      </a:r>
                    </a:p>
                    <a:p>
                      <a:pPr marL="285750" lvl="1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AU" sz="1400" b="0" kern="1200" cap="none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Change Request Codes</a:t>
                      </a:r>
                    </a:p>
                    <a:p>
                      <a:pPr marL="285750" lvl="1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AU" sz="1400" b="0" kern="1200" cap="none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Objection code review</a:t>
                      </a:r>
                    </a:p>
                    <a:p>
                      <a:pPr marL="285750" lvl="1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AU" sz="1400" b="0" kern="1200" cap="none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B2B requirements</a:t>
                      </a:r>
                    </a:p>
                    <a:p>
                      <a:pPr marL="285750" lvl="1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AU" sz="1400" b="0" kern="1200" cap="none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RoLR requirements</a:t>
                      </a:r>
                    </a:p>
                    <a:p>
                      <a:pPr marL="285750" lvl="1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AU" sz="1400" b="0" kern="1200" cap="none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Network Tariff Code Updates</a:t>
                      </a:r>
                      <a:endParaRPr lang="en-A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AU" sz="1400" b="1" kern="1200" cap="none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Workshop #3 (2 Mar)</a:t>
                      </a:r>
                    </a:p>
                    <a:p>
                      <a:pPr marL="285750" lvl="1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AU" sz="1400" b="0" kern="1200" cap="none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Minimum Services Specification</a:t>
                      </a:r>
                    </a:p>
                    <a:p>
                      <a:pPr marL="285750" lvl="1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AU" sz="1400" b="0" kern="1200" cap="none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Embedded Networks</a:t>
                      </a:r>
                    </a:p>
                    <a:p>
                      <a:pPr marL="285750" lvl="1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AU" sz="1400" b="0" kern="1200" cap="none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Metrology Requirements – Revisited</a:t>
                      </a:r>
                    </a:p>
                    <a:p>
                      <a:pPr marL="285750" lvl="1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AU" sz="1400" b="0" kern="1200" cap="none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Metrology Part A – Jurisdictional Matters</a:t>
                      </a:r>
                    </a:p>
                    <a:p>
                      <a:pPr marL="0" indent="0">
                        <a:buNone/>
                      </a:pPr>
                      <a:endParaRPr lang="en-AU" sz="1400" b="0" kern="1200" cap="none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1" indent="0">
                        <a:spcBef>
                          <a:spcPct val="20000"/>
                        </a:spcBef>
                        <a:buFont typeface="Arial" panose="020B0604020202020204" pitchFamily="34" charset="0"/>
                        <a:buNone/>
                      </a:pPr>
                      <a:endParaRPr lang="en-AU" sz="1400" b="0" kern="1200" cap="none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A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149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1</a:t>
            </a:r>
            <a:r>
              <a:rPr lang="en-AU" dirty="0" smtClean="0"/>
              <a:t>. background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AU" sz="1800" dirty="0" smtClean="0"/>
              <a:t>Another workshop </a:t>
            </a:r>
            <a:r>
              <a:rPr lang="en-AU" sz="1800" dirty="0"/>
              <a:t>is planned on 17 March to discuss draft B2B Procedure </a:t>
            </a:r>
            <a:r>
              <a:rPr lang="en-AU" sz="1800" dirty="0" smtClean="0"/>
              <a:t>changes</a:t>
            </a:r>
          </a:p>
          <a:p>
            <a:endParaRPr lang="en-AU" sz="1800" dirty="0"/>
          </a:p>
          <a:p>
            <a:r>
              <a:rPr lang="en-AU" sz="1800" dirty="0" smtClean="0"/>
              <a:t>A </a:t>
            </a:r>
            <a:r>
              <a:rPr lang="en-AU" sz="1800" dirty="0" smtClean="0"/>
              <a:t>large quantity of information has been collected by AEMO at these workshops - AEMO is currently assessing this information as part of its update to the Procedures</a:t>
            </a:r>
          </a:p>
          <a:p>
            <a:endParaRPr lang="en-AU" sz="1800" dirty="0"/>
          </a:p>
          <a:p>
            <a:r>
              <a:rPr lang="en-AU" sz="1800" dirty="0"/>
              <a:t>At this stage there are no further topics where AEMO needs further input and information from industry stakeholders to update the Procedures</a:t>
            </a:r>
          </a:p>
          <a:p>
            <a:endParaRPr lang="en-AU" sz="1800" dirty="0" smtClean="0"/>
          </a:p>
          <a:p>
            <a:r>
              <a:rPr lang="en-AU" sz="1800" dirty="0" smtClean="0"/>
              <a:t>The </a:t>
            </a:r>
            <a:r>
              <a:rPr lang="en-AU" sz="1800" dirty="0" smtClean="0"/>
              <a:t>next </a:t>
            </a:r>
            <a:r>
              <a:rPr lang="en-AU" sz="1800" dirty="0"/>
              <a:t>POC-PWG meeting is scheduled for 14-15 </a:t>
            </a:r>
            <a:r>
              <a:rPr lang="en-AU" sz="1800" dirty="0" smtClean="0"/>
              <a:t>April (as per the placeholder in the 2016 Industry Meeting Schedule)</a:t>
            </a:r>
          </a:p>
          <a:p>
            <a:pPr marL="363538" lvl="1" indent="-363538">
              <a:spcBef>
                <a:spcPts val="0"/>
              </a:spcBef>
              <a:buFont typeface="Arial" pitchFamily="34" charset="0"/>
              <a:buChar char="•"/>
            </a:pPr>
            <a:endParaRPr lang="en-AU" sz="1800" dirty="0" smtClean="0"/>
          </a:p>
          <a:p>
            <a:endParaRPr lang="en-AU" dirty="0" smtClean="0"/>
          </a:p>
          <a:p>
            <a:endParaRPr lang="en-AU" dirty="0" smtClean="0"/>
          </a:p>
          <a:p>
            <a:endParaRPr lang="en-AU" dirty="0"/>
          </a:p>
          <a:p>
            <a:endParaRPr lang="en-AU" dirty="0" smtClean="0"/>
          </a:p>
          <a:p>
            <a:endParaRPr lang="en-AU" dirty="0"/>
          </a:p>
          <a:p>
            <a:endParaRPr lang="en-AU" dirty="0" smtClean="0"/>
          </a:p>
          <a:p>
            <a:endParaRPr lang="en-AU" dirty="0"/>
          </a:p>
          <a:p>
            <a:endParaRPr lang="en-AU" dirty="0" smtClean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79190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2. PRE-CONSULTATION </a:t>
            </a:r>
            <a:r>
              <a:rPr lang="en-AU" dirty="0" smtClean="0"/>
              <a:t>Paper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1800" dirty="0" smtClean="0"/>
              <a:t>At the workshop on 2 March, AEMO indicated that would develop a Pre-Consultation </a:t>
            </a:r>
            <a:r>
              <a:rPr lang="en-AU" sz="1800" dirty="0" smtClean="0"/>
              <a:t>Paper </a:t>
            </a:r>
            <a:r>
              <a:rPr lang="en-AU" sz="1800" dirty="0" smtClean="0"/>
              <a:t>outlining its position </a:t>
            </a:r>
            <a:r>
              <a:rPr lang="en-AU" sz="1800" dirty="0" smtClean="0"/>
              <a:t>on </a:t>
            </a:r>
            <a:r>
              <a:rPr lang="en-AU" sz="1800" dirty="0" smtClean="0"/>
              <a:t>each of the topics discussed at the workshops (excluding B2B Procedures)</a:t>
            </a:r>
          </a:p>
          <a:p>
            <a:endParaRPr lang="en-AU" sz="1800" dirty="0"/>
          </a:p>
          <a:p>
            <a:r>
              <a:rPr lang="en-AU" sz="1800" dirty="0"/>
              <a:t>The positions conveyed </a:t>
            </a:r>
            <a:r>
              <a:rPr lang="en-AU" sz="1800" dirty="0" smtClean="0"/>
              <a:t>in </a:t>
            </a:r>
            <a:r>
              <a:rPr lang="en-AU" sz="1800" dirty="0"/>
              <a:t>this paper will be </a:t>
            </a:r>
            <a:r>
              <a:rPr lang="en-AU" sz="1800" dirty="0" smtClean="0"/>
              <a:t>the same position that AEMO will take </a:t>
            </a:r>
            <a:r>
              <a:rPr lang="en-AU" sz="1800" dirty="0"/>
              <a:t>to formal consultation commencing on 22 </a:t>
            </a:r>
            <a:r>
              <a:rPr lang="en-AU" sz="1800" dirty="0" smtClean="0"/>
              <a:t>April</a:t>
            </a:r>
          </a:p>
          <a:p>
            <a:endParaRPr lang="en-AU" sz="1800" dirty="0"/>
          </a:p>
          <a:p>
            <a:r>
              <a:rPr lang="en-AU" sz="1800" dirty="0" smtClean="0"/>
              <a:t>The </a:t>
            </a:r>
            <a:r>
              <a:rPr lang="en-AU" sz="1800" dirty="0" smtClean="0"/>
              <a:t>paper </a:t>
            </a:r>
            <a:r>
              <a:rPr lang="en-AU" sz="1800" dirty="0"/>
              <a:t>will be released by </a:t>
            </a:r>
            <a:r>
              <a:rPr lang="en-AU" sz="1800" dirty="0" smtClean="0"/>
              <a:t>8 April, along with </a:t>
            </a:r>
            <a:r>
              <a:rPr lang="en-AU" sz="1800" dirty="0" smtClean="0"/>
              <a:t>the new </a:t>
            </a:r>
            <a:r>
              <a:rPr lang="en-AU" sz="1800" dirty="0" smtClean="0"/>
              <a:t>glossary and at least one sample procedure</a:t>
            </a:r>
          </a:p>
          <a:p>
            <a:endParaRPr lang="en-AU" sz="1800" dirty="0"/>
          </a:p>
          <a:p>
            <a:endParaRPr lang="en-AU" sz="1800" dirty="0"/>
          </a:p>
          <a:p>
            <a:pPr marL="363538" lvl="1" indent="-363538">
              <a:spcBef>
                <a:spcPts val="0"/>
              </a:spcBef>
              <a:buFont typeface="Arial" pitchFamily="34" charset="0"/>
              <a:buChar char="•"/>
            </a:pPr>
            <a:endParaRPr lang="en-AU" sz="1800" dirty="0" smtClean="0"/>
          </a:p>
          <a:p>
            <a:endParaRPr lang="en-AU" dirty="0" smtClean="0"/>
          </a:p>
          <a:p>
            <a:endParaRPr lang="en-AU" dirty="0" smtClean="0"/>
          </a:p>
          <a:p>
            <a:endParaRPr lang="en-AU" dirty="0"/>
          </a:p>
          <a:p>
            <a:endParaRPr lang="en-AU" dirty="0" smtClean="0"/>
          </a:p>
          <a:p>
            <a:endParaRPr lang="en-AU" dirty="0"/>
          </a:p>
          <a:p>
            <a:endParaRPr lang="en-AU" dirty="0" smtClean="0"/>
          </a:p>
          <a:p>
            <a:endParaRPr lang="en-AU" dirty="0"/>
          </a:p>
          <a:p>
            <a:endParaRPr lang="en-AU" dirty="0" smtClean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35381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3. Procedure updates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1800" dirty="0"/>
              <a:t>The changes to the NER require that AEMO and the IEC </a:t>
            </a:r>
            <a:r>
              <a:rPr lang="en-AU" sz="1800" dirty="0" smtClean="0"/>
              <a:t>create or amend </a:t>
            </a:r>
            <a:r>
              <a:rPr lang="en-AU" sz="1800" dirty="0"/>
              <a:t>existing </a:t>
            </a:r>
            <a:r>
              <a:rPr lang="en-AU" sz="1800" dirty="0" smtClean="0"/>
              <a:t>procedures</a:t>
            </a:r>
            <a:endParaRPr lang="en-AU" sz="1800" dirty="0"/>
          </a:p>
          <a:p>
            <a:endParaRPr lang="en-AU" sz="1800" dirty="0" smtClean="0"/>
          </a:p>
          <a:p>
            <a:r>
              <a:rPr lang="en-AU" sz="1800" dirty="0" smtClean="0"/>
              <a:t>There are approximately 45 documents that need to created or amended, spread over three Work Packages</a:t>
            </a:r>
          </a:p>
          <a:p>
            <a:endParaRPr lang="en-AU" sz="1800" dirty="0"/>
          </a:p>
          <a:p>
            <a:r>
              <a:rPr lang="en-AU" sz="1800" dirty="0" smtClean="0"/>
              <a:t>Work Package 1 – to be published by 1 September 2016</a:t>
            </a:r>
          </a:p>
          <a:p>
            <a:pPr lvl="1"/>
            <a:r>
              <a:rPr lang="en-AU" sz="1800" dirty="0" smtClean="0"/>
              <a:t>Metrology Procedures, Service Level Procedures, MSATS </a:t>
            </a:r>
            <a:r>
              <a:rPr lang="en-AU" sz="1800" dirty="0" smtClean="0"/>
              <a:t>Procedures, B2B Procedures </a:t>
            </a:r>
            <a:r>
              <a:rPr lang="en-AU" sz="1800" dirty="0" smtClean="0"/>
              <a:t>and Formatting Procedures</a:t>
            </a:r>
          </a:p>
          <a:p>
            <a:endParaRPr lang="en-AU" sz="1800" dirty="0" smtClean="0"/>
          </a:p>
          <a:p>
            <a:r>
              <a:rPr lang="en-AU" sz="1800" dirty="0" smtClean="0"/>
              <a:t>Work Package 2 – to be published by 1 March 2017</a:t>
            </a:r>
          </a:p>
          <a:p>
            <a:pPr lvl="1"/>
            <a:r>
              <a:rPr lang="en-AU" sz="1800" dirty="0" smtClean="0"/>
              <a:t>Accreditation and Deregistration Procedures, guidelines, etc.</a:t>
            </a:r>
          </a:p>
          <a:p>
            <a:endParaRPr lang="en-AU" sz="1800" dirty="0" smtClean="0"/>
          </a:p>
          <a:p>
            <a:r>
              <a:rPr lang="en-AU" sz="1800" dirty="0" smtClean="0"/>
              <a:t>Work Package 3 – to be published by 1 December 2017</a:t>
            </a:r>
          </a:p>
          <a:p>
            <a:pPr marL="363538" lvl="1" indent="-363538">
              <a:spcBef>
                <a:spcPts val="0"/>
              </a:spcBef>
              <a:buFont typeface="Arial" pitchFamily="34" charset="0"/>
              <a:buChar char="•"/>
            </a:pPr>
            <a:endParaRPr lang="en-AU" sz="1800" dirty="0" smtClean="0"/>
          </a:p>
          <a:p>
            <a:endParaRPr lang="en-AU" dirty="0" smtClean="0"/>
          </a:p>
          <a:p>
            <a:endParaRPr lang="en-AU" dirty="0" smtClean="0"/>
          </a:p>
          <a:p>
            <a:endParaRPr lang="en-AU" dirty="0"/>
          </a:p>
          <a:p>
            <a:endParaRPr lang="en-AU" dirty="0" smtClean="0"/>
          </a:p>
          <a:p>
            <a:endParaRPr lang="en-AU" dirty="0"/>
          </a:p>
          <a:p>
            <a:endParaRPr lang="en-AU" dirty="0" smtClean="0"/>
          </a:p>
          <a:p>
            <a:endParaRPr lang="en-AU" dirty="0"/>
          </a:p>
          <a:p>
            <a:endParaRPr lang="en-AU" dirty="0" smtClean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7282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Work package 1</a:t>
            </a:r>
            <a:endParaRPr lang="en-AU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7874156"/>
              </p:ext>
            </p:extLst>
          </p:nvPr>
        </p:nvGraphicFramePr>
        <p:xfrm>
          <a:off x="547856" y="1250860"/>
          <a:ext cx="7984584" cy="50520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3874"/>
                <a:gridCol w="6179198"/>
                <a:gridCol w="1421512"/>
              </a:tblGrid>
              <a:tr h="504056">
                <a:tc>
                  <a:txBody>
                    <a:bodyPr/>
                    <a:lstStyle/>
                    <a:p>
                      <a:pPr algn="ctr" fontAlgn="b"/>
                      <a:r>
                        <a:rPr lang="en-AU" sz="13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Ref</a:t>
                      </a:r>
                      <a:endParaRPr lang="en-AU" sz="13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156" marR="10156" marT="101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300" b="1" u="none" strike="noStrike" dirty="0" smtClean="0">
                          <a:effectLst/>
                          <a:latin typeface="+mn-lt"/>
                        </a:rPr>
                        <a:t>Document</a:t>
                      </a:r>
                      <a:endParaRPr lang="en-AU" sz="1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300" b="1" u="none" strike="noStrike" dirty="0">
                          <a:effectLst/>
                          <a:latin typeface="+mn-lt"/>
                        </a:rPr>
                        <a:t>New or </a:t>
                      </a:r>
                      <a:endParaRPr lang="en-AU" sz="1300" b="1" u="none" strike="noStrike" dirty="0" smtClean="0">
                        <a:effectLst/>
                        <a:latin typeface="+mn-lt"/>
                      </a:endParaRPr>
                    </a:p>
                    <a:p>
                      <a:pPr algn="l" fontAlgn="b"/>
                      <a:r>
                        <a:rPr lang="en-AU" sz="1300" b="1" u="none" strike="noStrike" dirty="0" smtClean="0">
                          <a:effectLst/>
                          <a:latin typeface="+mn-lt"/>
                        </a:rPr>
                        <a:t>Existing</a:t>
                      </a:r>
                      <a:endParaRPr lang="en-AU" sz="1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 fontAlgn="t"/>
                      <a:r>
                        <a:rPr lang="en-AU" sz="1300" u="none" strike="noStrike" dirty="0">
                          <a:effectLst/>
                          <a:latin typeface="+mn-lt"/>
                        </a:rPr>
                        <a:t>1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AU" sz="1300" u="none" strike="noStrike" dirty="0">
                          <a:effectLst/>
                          <a:latin typeface="+mn-lt"/>
                        </a:rPr>
                        <a:t>Meter Churn </a:t>
                      </a:r>
                      <a:r>
                        <a:rPr lang="en-AU" sz="1300" u="none" strike="noStrike" dirty="0" smtClean="0">
                          <a:effectLst/>
                          <a:latin typeface="+mn-lt"/>
                        </a:rPr>
                        <a:t>Procedure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AU" sz="1300" u="none" strike="noStrike" dirty="0">
                          <a:effectLst/>
                          <a:latin typeface="+mn-lt"/>
                        </a:rPr>
                        <a:t>Existing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8782">
                <a:tc>
                  <a:txBody>
                    <a:bodyPr/>
                    <a:lstStyle/>
                    <a:p>
                      <a:pPr algn="ctr" fontAlgn="t"/>
                      <a:r>
                        <a:rPr lang="en-AU" sz="1300" u="none" strike="noStrike" dirty="0">
                          <a:effectLst/>
                          <a:latin typeface="+mn-lt"/>
                        </a:rPr>
                        <a:t>2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AU" sz="1300" u="none" strike="noStrike" dirty="0" smtClean="0">
                          <a:effectLst/>
                          <a:latin typeface="+mn-lt"/>
                        </a:rPr>
                        <a:t>Network Device Procedure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30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AU" sz="1300" b="1" i="0" u="none" strike="noStrike" dirty="0" smtClean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8782">
                <a:tc>
                  <a:txBody>
                    <a:bodyPr/>
                    <a:lstStyle/>
                    <a:p>
                      <a:pPr algn="ctr" fontAlgn="t"/>
                      <a:r>
                        <a:rPr lang="en-AU" sz="1300" u="none" strike="noStrike" dirty="0">
                          <a:effectLst/>
                          <a:latin typeface="+mn-lt"/>
                        </a:rPr>
                        <a:t>3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AU" sz="1300" u="none" strike="noStrike" dirty="0">
                          <a:effectLst/>
                          <a:latin typeface="+mn-lt"/>
                        </a:rPr>
                        <a:t>Service Level Procedures for MDP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AU" sz="1300" u="none" strike="noStrike" dirty="0">
                          <a:effectLst/>
                          <a:latin typeface="+mn-lt"/>
                        </a:rPr>
                        <a:t>Existing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3266">
                <a:tc>
                  <a:txBody>
                    <a:bodyPr/>
                    <a:lstStyle/>
                    <a:p>
                      <a:pPr algn="ctr" fontAlgn="t"/>
                      <a:r>
                        <a:rPr lang="en-AU" sz="1300" u="none" strike="noStrike" dirty="0">
                          <a:effectLst/>
                          <a:latin typeface="+mn-lt"/>
                        </a:rPr>
                        <a:t>4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AU" sz="1300" u="none" strike="noStrike" dirty="0">
                          <a:effectLst/>
                          <a:latin typeface="+mn-lt"/>
                        </a:rPr>
                        <a:t>Service Level Procedures for MP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AU" sz="1300" u="none" strike="noStrike" dirty="0">
                          <a:effectLst/>
                          <a:latin typeface="+mn-lt"/>
                        </a:rPr>
                        <a:t>Existing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3266">
                <a:tc>
                  <a:txBody>
                    <a:bodyPr/>
                    <a:lstStyle/>
                    <a:p>
                      <a:pPr algn="ctr" fontAlgn="t"/>
                      <a:r>
                        <a:rPr lang="en-AU" sz="1300" u="none" strike="noStrike" dirty="0">
                          <a:effectLst/>
                          <a:latin typeface="+mn-lt"/>
                        </a:rPr>
                        <a:t>5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AU" sz="1300" u="none" strike="noStrike" dirty="0">
                          <a:effectLst/>
                          <a:latin typeface="+mn-lt"/>
                        </a:rPr>
                        <a:t>Metrology Procedure: Part A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AU" sz="1300" u="none" strike="noStrike" dirty="0">
                          <a:effectLst/>
                          <a:latin typeface="+mn-lt"/>
                        </a:rPr>
                        <a:t>Existing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3266">
                <a:tc>
                  <a:txBody>
                    <a:bodyPr/>
                    <a:lstStyle/>
                    <a:p>
                      <a:pPr algn="ctr" fontAlgn="t"/>
                      <a:r>
                        <a:rPr lang="en-AU" sz="1300" u="none" strike="noStrike" dirty="0">
                          <a:effectLst/>
                          <a:latin typeface="+mn-lt"/>
                        </a:rPr>
                        <a:t>6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AU" sz="1300" u="none" strike="noStrike" dirty="0">
                          <a:effectLst/>
                          <a:latin typeface="+mn-lt"/>
                        </a:rPr>
                        <a:t>Metrology Procedure: Part B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AU" sz="1300" u="none" strike="noStrike" dirty="0">
                          <a:effectLst/>
                          <a:latin typeface="+mn-lt"/>
                        </a:rPr>
                        <a:t>Existing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3266">
                <a:tc>
                  <a:txBody>
                    <a:bodyPr/>
                    <a:lstStyle/>
                    <a:p>
                      <a:pPr algn="ctr" fontAlgn="t"/>
                      <a:r>
                        <a:rPr lang="en-AU" sz="1300" u="none" strike="noStrike" dirty="0">
                          <a:effectLst/>
                          <a:latin typeface="+mn-lt"/>
                        </a:rPr>
                        <a:t>7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AU" sz="1300" u="none" strike="noStrike" dirty="0">
                          <a:effectLst/>
                          <a:latin typeface="+mn-lt"/>
                        </a:rPr>
                        <a:t>Minimum Services </a:t>
                      </a:r>
                      <a:r>
                        <a:rPr lang="en-AU" sz="1300" u="none" strike="noStrike" dirty="0" smtClean="0">
                          <a:effectLst/>
                          <a:latin typeface="+mn-lt"/>
                        </a:rPr>
                        <a:t>Specification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AU" sz="130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AU" sz="13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3266">
                <a:tc>
                  <a:txBody>
                    <a:bodyPr/>
                    <a:lstStyle/>
                    <a:p>
                      <a:pPr algn="ctr" fontAlgn="t"/>
                      <a:r>
                        <a:rPr lang="en-AU" sz="1300" u="none" strike="noStrike" dirty="0">
                          <a:effectLst/>
                          <a:latin typeface="+mn-lt"/>
                        </a:rPr>
                        <a:t>8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AU" sz="1300" u="none" strike="noStrike" dirty="0">
                          <a:effectLst/>
                          <a:latin typeface="+mn-lt"/>
                        </a:rPr>
                        <a:t>Meter Data File Format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AU" sz="1300" u="none" strike="noStrike" dirty="0">
                          <a:effectLst/>
                          <a:latin typeface="+mn-lt"/>
                        </a:rPr>
                        <a:t>Existing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3266">
                <a:tc>
                  <a:txBody>
                    <a:bodyPr/>
                    <a:lstStyle/>
                    <a:p>
                      <a:pPr algn="ctr" fontAlgn="t"/>
                      <a:r>
                        <a:rPr lang="en-AU" sz="1300" u="none" strike="noStrike" dirty="0">
                          <a:effectLst/>
                          <a:latin typeface="+mn-lt"/>
                        </a:rPr>
                        <a:t>9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AU" sz="1300" u="none" strike="noStrike" dirty="0">
                          <a:effectLst/>
                          <a:latin typeface="+mn-lt"/>
                        </a:rPr>
                        <a:t>Emergency Priority Procedures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AU" sz="130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AU" sz="13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3266">
                <a:tc>
                  <a:txBody>
                    <a:bodyPr/>
                    <a:lstStyle/>
                    <a:p>
                      <a:pPr algn="ctr" fontAlgn="t"/>
                      <a:r>
                        <a:rPr lang="en-AU" sz="1300" u="none" strike="noStrike" dirty="0">
                          <a:effectLst/>
                          <a:latin typeface="+mn-lt"/>
                        </a:rPr>
                        <a:t>10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AU" sz="1300" u="none" strike="noStrike" dirty="0">
                          <a:effectLst/>
                          <a:latin typeface="+mn-lt"/>
                        </a:rPr>
                        <a:t>Glossary and Framework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AU" sz="1300" b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AU" sz="13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3266">
                <a:tc>
                  <a:txBody>
                    <a:bodyPr/>
                    <a:lstStyle/>
                    <a:p>
                      <a:pPr algn="ctr" fontAlgn="t"/>
                      <a:r>
                        <a:rPr lang="en-AU" sz="1300" u="none" strike="noStrike" dirty="0">
                          <a:effectLst/>
                          <a:latin typeface="+mn-lt"/>
                        </a:rPr>
                        <a:t>11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AU" sz="1300" u="none" strike="noStrike" dirty="0">
                          <a:effectLst/>
                          <a:latin typeface="+mn-lt"/>
                        </a:rPr>
                        <a:t>MSATS Procedures: MDM Procedures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AU" sz="1300" u="none" strike="noStrike" dirty="0">
                          <a:effectLst/>
                          <a:latin typeface="+mn-lt"/>
                        </a:rPr>
                        <a:t>Existing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3266">
                <a:tc>
                  <a:txBody>
                    <a:bodyPr/>
                    <a:lstStyle/>
                    <a:p>
                      <a:pPr algn="ctr" fontAlgn="t"/>
                      <a:r>
                        <a:rPr lang="en-AU" sz="1300" u="none" strike="noStrike" dirty="0">
                          <a:effectLst/>
                          <a:latin typeface="+mn-lt"/>
                        </a:rPr>
                        <a:t>12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AU" sz="1300" u="none" strike="noStrike" dirty="0">
                          <a:effectLst/>
                          <a:latin typeface="+mn-lt"/>
                        </a:rPr>
                        <a:t>MSATS Procedures: CATS Procedure Principles and Obligations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AU" sz="1300" u="none" strike="noStrike" dirty="0">
                          <a:effectLst/>
                          <a:latin typeface="+mn-lt"/>
                        </a:rPr>
                        <a:t>Existing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6222">
                <a:tc>
                  <a:txBody>
                    <a:bodyPr/>
                    <a:lstStyle/>
                    <a:p>
                      <a:pPr algn="ctr" fontAlgn="t"/>
                      <a:r>
                        <a:rPr lang="en-AU" sz="1300" u="none" strike="noStrike" dirty="0">
                          <a:effectLst/>
                          <a:latin typeface="+mn-lt"/>
                        </a:rPr>
                        <a:t>13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AU" sz="1300" u="none" strike="noStrike" dirty="0">
                          <a:effectLst/>
                          <a:latin typeface="+mn-lt"/>
                        </a:rPr>
                        <a:t>MSATS Procedures: Procedure for the Management of Wholesale, Interconnector, Generator and Sample (WIGS) NMIs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AU" sz="1300" u="none" strike="noStrike" dirty="0">
                          <a:effectLst/>
                          <a:latin typeface="+mn-lt"/>
                        </a:rPr>
                        <a:t>Existing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8882">
                <a:tc>
                  <a:txBody>
                    <a:bodyPr/>
                    <a:lstStyle/>
                    <a:p>
                      <a:pPr algn="ctr" fontAlgn="t"/>
                      <a:r>
                        <a:rPr lang="en-AU" sz="1300" u="none" strike="noStrike" dirty="0">
                          <a:effectLst/>
                          <a:latin typeface="+mn-lt"/>
                        </a:rPr>
                        <a:t>14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AU" sz="1300" u="none" strike="noStrike" dirty="0">
                          <a:effectLst/>
                          <a:latin typeface="+mn-lt"/>
                        </a:rPr>
                        <a:t>NEM RoLR Process Part A - MSATS Procedure: RoLR Procedures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AU" sz="1300" u="none" strike="noStrike" dirty="0">
                          <a:effectLst/>
                          <a:latin typeface="+mn-lt"/>
                        </a:rPr>
                        <a:t>Existing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3266">
                <a:tc>
                  <a:txBody>
                    <a:bodyPr/>
                    <a:lstStyle/>
                    <a:p>
                      <a:pPr algn="ctr" fontAlgn="t"/>
                      <a:r>
                        <a:rPr lang="en-AU" sz="1300" u="none" strike="noStrike" dirty="0">
                          <a:effectLst/>
                          <a:latin typeface="+mn-lt"/>
                        </a:rPr>
                        <a:t>15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AU" sz="1300" u="none" strike="noStrike" dirty="0">
                          <a:effectLst/>
                          <a:latin typeface="+mn-lt"/>
                        </a:rPr>
                        <a:t>B2B Procedure Customer and site Details Notification Process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AU" sz="1300" u="none" strike="noStrike" dirty="0">
                          <a:effectLst/>
                          <a:latin typeface="+mn-lt"/>
                        </a:rPr>
                        <a:t>Existing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3266">
                <a:tc>
                  <a:txBody>
                    <a:bodyPr/>
                    <a:lstStyle/>
                    <a:p>
                      <a:pPr algn="ctr" fontAlgn="t"/>
                      <a:r>
                        <a:rPr lang="en-AU" sz="1300" u="none" strike="noStrike" dirty="0">
                          <a:effectLst/>
                          <a:latin typeface="+mn-lt"/>
                        </a:rPr>
                        <a:t>16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AU" sz="1300" u="none" strike="noStrike" dirty="0">
                          <a:effectLst/>
                          <a:latin typeface="+mn-lt"/>
                        </a:rPr>
                        <a:t>B2B Procedure Service Order Process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AU" sz="1300" u="none" strike="noStrike" dirty="0">
                          <a:effectLst/>
                          <a:latin typeface="+mn-lt"/>
                        </a:rPr>
                        <a:t>Existing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3266">
                <a:tc>
                  <a:txBody>
                    <a:bodyPr/>
                    <a:lstStyle/>
                    <a:p>
                      <a:pPr algn="ctr" fontAlgn="t"/>
                      <a:r>
                        <a:rPr lang="en-AU" sz="1300" u="none" strike="noStrike" dirty="0">
                          <a:effectLst/>
                          <a:latin typeface="+mn-lt"/>
                        </a:rPr>
                        <a:t>17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AU" sz="1300" u="none" strike="noStrike" dirty="0">
                          <a:effectLst/>
                          <a:latin typeface="+mn-lt"/>
                        </a:rPr>
                        <a:t>B2B Procedure Technical Delivery Specification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AU" sz="1300" u="none" strike="noStrike" dirty="0">
                          <a:effectLst/>
                          <a:latin typeface="+mn-lt"/>
                        </a:rPr>
                        <a:t>Existing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3266">
                <a:tc>
                  <a:txBody>
                    <a:bodyPr/>
                    <a:lstStyle/>
                    <a:p>
                      <a:pPr algn="ctr" fontAlgn="t"/>
                      <a:r>
                        <a:rPr lang="en-AU" sz="1300" u="none" strike="noStrike" dirty="0">
                          <a:effectLst/>
                          <a:latin typeface="+mn-lt"/>
                        </a:rPr>
                        <a:t>18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AU" sz="1300" u="none" strike="noStrike" dirty="0">
                          <a:effectLst/>
                          <a:latin typeface="+mn-lt"/>
                        </a:rPr>
                        <a:t>B2B Procedure Technical Guidelines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AU" sz="1300" u="none" strike="noStrike" dirty="0">
                          <a:effectLst/>
                          <a:latin typeface="+mn-lt"/>
                        </a:rPr>
                        <a:t>Existing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3266">
                <a:tc>
                  <a:txBody>
                    <a:bodyPr/>
                    <a:lstStyle/>
                    <a:p>
                      <a:pPr algn="ctr" fontAlgn="t"/>
                      <a:r>
                        <a:rPr lang="en-AU" sz="1300" u="none" strike="noStrike" dirty="0">
                          <a:effectLst/>
                          <a:latin typeface="+mn-lt"/>
                        </a:rPr>
                        <a:t>19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300" u="none" strike="noStrike">
                          <a:effectLst/>
                          <a:latin typeface="+mn-lt"/>
                        </a:rPr>
                        <a:t>B2B Procedure Meter Data Process</a:t>
                      </a:r>
                      <a:endParaRPr lang="it-IT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AU" sz="1300" u="none" strike="noStrike" dirty="0">
                          <a:effectLst/>
                          <a:latin typeface="+mn-lt"/>
                        </a:rPr>
                        <a:t>Existing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342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300" u="none" strike="noStrike" dirty="0" smtClean="0">
                          <a:effectLst/>
                          <a:latin typeface="+mn-lt"/>
                        </a:rPr>
                        <a:t>20</a:t>
                      </a:r>
                      <a:endParaRPr lang="en-AU" sz="1300" dirty="0"/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AU" sz="1300" u="none" strike="noStrike" dirty="0">
                          <a:effectLst/>
                          <a:latin typeface="+mn-lt"/>
                        </a:rPr>
                        <a:t>B2B Procedure One Way Notification Process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AU" sz="1300" u="none" strike="noStrike" dirty="0">
                          <a:effectLst/>
                          <a:latin typeface="+mn-lt"/>
                        </a:rPr>
                        <a:t>Existing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6862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Work package 2</a:t>
            </a:r>
            <a:endParaRPr lang="en-AU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5481975"/>
              </p:ext>
            </p:extLst>
          </p:nvPr>
        </p:nvGraphicFramePr>
        <p:xfrm>
          <a:off x="547856" y="1477916"/>
          <a:ext cx="7984584" cy="43993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3874"/>
                <a:gridCol w="6179198"/>
                <a:gridCol w="1421512"/>
              </a:tblGrid>
              <a:tr h="504056">
                <a:tc>
                  <a:txBody>
                    <a:bodyPr/>
                    <a:lstStyle/>
                    <a:p>
                      <a:pPr algn="ctr" fontAlgn="b"/>
                      <a:r>
                        <a:rPr lang="en-AU" sz="13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Ref</a:t>
                      </a:r>
                      <a:endParaRPr lang="en-AU" sz="13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156" marR="10156" marT="101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300" b="1" u="none" strike="noStrike" dirty="0" smtClean="0">
                          <a:effectLst/>
                          <a:latin typeface="+mn-lt"/>
                        </a:rPr>
                        <a:t>Document</a:t>
                      </a:r>
                      <a:endParaRPr lang="en-AU" sz="1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1300" b="1" u="none" strike="noStrike" dirty="0">
                          <a:effectLst/>
                          <a:latin typeface="+mn-lt"/>
                        </a:rPr>
                        <a:t>New or </a:t>
                      </a:r>
                      <a:endParaRPr lang="en-AU" sz="1300" b="1" u="none" strike="noStrike" dirty="0" smtClean="0">
                        <a:effectLst/>
                        <a:latin typeface="+mn-lt"/>
                      </a:endParaRPr>
                    </a:p>
                    <a:p>
                      <a:pPr algn="l" fontAlgn="b"/>
                      <a:r>
                        <a:rPr lang="en-AU" sz="1300" b="1" u="none" strike="noStrike" dirty="0" smtClean="0">
                          <a:effectLst/>
                          <a:latin typeface="+mn-lt"/>
                        </a:rPr>
                        <a:t>Existing</a:t>
                      </a:r>
                      <a:endParaRPr lang="en-AU" sz="1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ctr" fontAlgn="t"/>
                      <a:r>
                        <a:rPr lang="en-AU" sz="1300" u="none" strike="noStrike" dirty="0" smtClean="0">
                          <a:effectLst/>
                          <a:latin typeface="+mn-lt"/>
                        </a:rPr>
                        <a:t>21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AU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MSATS Introduction Guide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AU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Existing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8782">
                <a:tc>
                  <a:txBody>
                    <a:bodyPr/>
                    <a:lstStyle/>
                    <a:p>
                      <a:pPr algn="ctr" fontAlgn="t"/>
                      <a:r>
                        <a:rPr lang="en-AU" sz="1300" u="none" strike="noStrike" dirty="0" smtClean="0">
                          <a:effectLst/>
                          <a:latin typeface="+mn-lt"/>
                        </a:rPr>
                        <a:t>22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AU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MSATS User Interface Guide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AU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Existing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8782">
                <a:tc>
                  <a:txBody>
                    <a:bodyPr/>
                    <a:lstStyle/>
                    <a:p>
                      <a:pPr algn="ctr" fontAlgn="t"/>
                      <a:r>
                        <a:rPr lang="en-AU" sz="1300" u="none" strike="noStrike" dirty="0" smtClean="0">
                          <a:effectLst/>
                          <a:latin typeface="+mn-lt"/>
                        </a:rPr>
                        <a:t>23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AU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Operating Procedures MSATS CATS History Model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AU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Existing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8408">
                <a:tc>
                  <a:txBody>
                    <a:bodyPr/>
                    <a:lstStyle/>
                    <a:p>
                      <a:pPr algn="ctr" fontAlgn="t"/>
                      <a:r>
                        <a:rPr lang="en-AU" sz="1300" u="none" strike="noStrike" dirty="0" smtClean="0">
                          <a:effectLst/>
                          <a:latin typeface="+mn-lt"/>
                        </a:rPr>
                        <a:t>24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AU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Operating Procedures MSATS NMI Discovery Questions and Answers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AU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Existing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3266">
                <a:tc>
                  <a:txBody>
                    <a:bodyPr/>
                    <a:lstStyle/>
                    <a:p>
                      <a:pPr algn="ctr" fontAlgn="t"/>
                      <a:r>
                        <a:rPr lang="en-AU" sz="1300" u="none" strike="noStrike" dirty="0" smtClean="0">
                          <a:effectLst/>
                          <a:latin typeface="+mn-lt"/>
                        </a:rPr>
                        <a:t>25</a:t>
                      </a:r>
                      <a:endParaRPr lang="en-AU" sz="13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AU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Operating Procedures MSATS-CATS Hints and Tips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AU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Existing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3266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AU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</a:t>
                      </a:r>
                      <a:endParaRPr lang="en-AU" sz="13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AU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Metering Service Provider Accreditation Checklist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AU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Existing</a:t>
                      </a:r>
                      <a:endParaRPr lang="en-AU" sz="13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3266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AU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</a:t>
                      </a:r>
                      <a:endParaRPr lang="en-AU" sz="13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AU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Metering Service Provider Accreditation Procedure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AU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Existing</a:t>
                      </a:r>
                      <a:endParaRPr lang="en-AU" sz="13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3266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AU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</a:t>
                      </a:r>
                      <a:endParaRPr lang="en-AU" sz="13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AU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Metering Service Provider Application Form (Part 2)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AU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Existing</a:t>
                      </a:r>
                      <a:endParaRPr lang="en-AU" sz="13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3266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AU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29</a:t>
                      </a:r>
                      <a:endParaRPr lang="en-AU" sz="13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AU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Metering Service Registration Procedure (Part 1)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AU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Existing</a:t>
                      </a:r>
                      <a:endParaRPr lang="en-AU" sz="13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3266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AU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  <a:endParaRPr lang="en-AU" sz="13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AU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Service Provider Compliance &amp; Assessment and Deregistration Procedure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Existing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3266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AU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</a:t>
                      </a:r>
                      <a:endParaRPr lang="en-AU" sz="13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AU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MC Application Form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30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AU" sz="1300" b="1" i="0" u="none" strike="noStrike" dirty="0" smtClean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5330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AU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</a:t>
                      </a:r>
                      <a:endParaRPr lang="en-AU" sz="13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AU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Service Level Procedure for ENM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30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AU" sz="1300" b="1" i="0" u="none" strike="noStrike" dirty="0" smtClean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3266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AU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</a:t>
                      </a:r>
                      <a:endParaRPr lang="en-AU" sz="13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AU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ENM Accreditation Checklist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30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AU" sz="1300" b="1" i="0" u="none" strike="noStrike" dirty="0" smtClean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8782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AU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</a:t>
                      </a:r>
                      <a:endParaRPr lang="en-AU" sz="13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AU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ENM Accreditation/deregistration procedure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30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AU" sz="1300" b="1" i="0" u="none" strike="noStrike" dirty="0" smtClean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3266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AU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35</a:t>
                      </a:r>
                      <a:endParaRPr lang="en-AU" sz="13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AU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ENM Application Form (Part 2)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30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AU" sz="1300" b="1" i="0" u="none" strike="noStrike" dirty="0" smtClean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3266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AU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36</a:t>
                      </a:r>
                      <a:endParaRPr lang="en-AU" sz="13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AU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ENM Registration Procedure (Part 1)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30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AU" sz="1300" b="1" i="0" u="none" strike="noStrike" dirty="0" smtClean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3266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AU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37</a:t>
                      </a:r>
                      <a:endParaRPr lang="en-AU" sz="13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AU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Metering Coordinator Registration Procedure (new)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30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AU" sz="1300" b="1" i="0" u="none" strike="noStrike" dirty="0" smtClean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3266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AU" sz="13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38</a:t>
                      </a:r>
                      <a:endParaRPr lang="en-AU" sz="13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156" marR="10156" marT="1015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AU" sz="13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Metering coordinator default procedure (standalone?)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30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AU" sz="1300" b="1" i="0" u="none" strike="noStrike" dirty="0" smtClean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3742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AEMO09">
      <a:dk1>
        <a:srgbClr val="1E4164"/>
      </a:dk1>
      <a:lt1>
        <a:srgbClr val="FFFFFF"/>
      </a:lt1>
      <a:dk2>
        <a:srgbClr val="F37421"/>
      </a:dk2>
      <a:lt2>
        <a:srgbClr val="C41230"/>
      </a:lt2>
      <a:accent1>
        <a:srgbClr val="FFC222"/>
      </a:accent1>
      <a:accent2>
        <a:srgbClr val="948671"/>
      </a:accent2>
      <a:accent3>
        <a:srgbClr val="FFFFFF"/>
      </a:accent3>
      <a:accent4>
        <a:srgbClr val="1E4164"/>
      </a:accent4>
      <a:accent5>
        <a:srgbClr val="A9C399"/>
      </a:accent5>
      <a:accent6>
        <a:srgbClr val="CB7E80"/>
      </a:accent6>
      <a:hlink>
        <a:srgbClr val="F37421"/>
      </a:hlink>
      <a:folHlink>
        <a:srgbClr val="C4123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EMO09">
  <a:themeElements>
    <a:clrScheme name="AEMO09">
      <a:dk1>
        <a:srgbClr val="1E4164"/>
      </a:dk1>
      <a:lt1>
        <a:srgbClr val="FFFFFF"/>
      </a:lt1>
      <a:dk2>
        <a:srgbClr val="F37421"/>
      </a:dk2>
      <a:lt2>
        <a:srgbClr val="C41230"/>
      </a:lt2>
      <a:accent1>
        <a:srgbClr val="FFC222"/>
      </a:accent1>
      <a:accent2>
        <a:srgbClr val="948671"/>
      </a:accent2>
      <a:accent3>
        <a:srgbClr val="FFFFFF"/>
      </a:accent3>
      <a:accent4>
        <a:srgbClr val="1E4164"/>
      </a:accent4>
      <a:accent5>
        <a:srgbClr val="A9C399"/>
      </a:accent5>
      <a:accent6>
        <a:srgbClr val="CB7E80"/>
      </a:accent6>
      <a:hlink>
        <a:srgbClr val="F37421"/>
      </a:hlink>
      <a:folHlink>
        <a:srgbClr val="C4123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a14523ce-dede-483e-883a-2d83261080bd">PROJECT-352-4918</_dlc_DocId>
    <TaxCatchAll xmlns="a14523ce-dede-483e-883a-2d83261080bd">
      <Value>1</Value>
      <Value>9</Value>
    </TaxCatchAll>
    <AEMODocumentTypeTaxHTField0 xmlns="a14523ce-dede-483e-883a-2d83261080bd">
      <Terms xmlns="http://schemas.microsoft.com/office/infopath/2007/PartnerControls">
        <TermInfo xmlns="http://schemas.microsoft.com/office/infopath/2007/PartnerControls">
          <TermName xmlns="http://schemas.microsoft.com/office/infopath/2007/PartnerControls">Operational Record</TermName>
          <TermId xmlns="http://schemas.microsoft.com/office/infopath/2007/PartnerControls">859762f2-4462-42eb-9744-c955c7e2c540</TermId>
        </TermInfo>
      </Terms>
    </AEMODocumentTypeTaxHTField0>
    <_dlc_DocIdUrl xmlns="a14523ce-dede-483e-883a-2d83261080bd">
      <Url>http://sharedocs/projects/pocprogram/_layouts/15/DocIdRedir.aspx?ID=PROJECT-352-4918</Url>
      <Description>PROJECT-352-4918</Description>
    </_dlc_DocIdUrl>
    <AEMOCustodian xmlns="a14523ce-dede-483e-883a-2d83261080bd">
      <UserInfo>
        <DisplayName>Russell Mogg</DisplayName>
        <AccountId>157</AccountId>
        <AccountType/>
      </UserInfo>
    </AEMOCustodian>
    <ArchiveDocument xmlns="a14523ce-dede-483e-883a-2d83261080bd">false</ArchiveDocument>
    <AEMOKeywordsTaxHTField0 xmlns="a14523ce-dede-483e-883a-2d83261080bd">
      <Terms xmlns="http://schemas.microsoft.com/office/infopath/2007/PartnerControls">
        <TermInfo xmlns="http://schemas.microsoft.com/office/infopath/2007/PartnerControls">
          <TermName xmlns="http://schemas.microsoft.com/office/infopath/2007/PartnerControls">Project management</TermName>
          <TermId xmlns="http://schemas.microsoft.com/office/infopath/2007/PartnerControls">7ebbf2dd-9796-4b14-9303-aab6234575aa</TermId>
        </TermInfo>
      </Terms>
    </AEMOKeywordsTaxHTField0>
    <AEMODescription xmlns="a14523ce-dede-483e-883a-2d83261080b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haredContentType xmlns="Microsoft.SharePoint.Taxonomy.ContentTypeSync" SourceId="409ac0fb-07cb-4169-8a26-def2760b5502" ContentTypeId="0x0101009BE89D58CAF0934CA32A20BCFFD353DC" PreviousValue="false"/>
</file>

<file path=customXml/item4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6.xml><?xml version="1.0" encoding="utf-8"?>
<ct:contentTypeSchema xmlns:ct="http://schemas.microsoft.com/office/2006/metadata/contentType" xmlns:ma="http://schemas.microsoft.com/office/2006/metadata/properties/metaAttributes" ct:_="" ma:_="" ma:contentTypeName="AEMODocument" ma:contentTypeID="0x0101009BE89D58CAF0934CA32A20BCFFD353DC00DDEC116C19245B4398932FF2C50DC75A" ma:contentTypeVersion="0" ma:contentTypeDescription="" ma:contentTypeScope="" ma:versionID="89bccbf02eec9f969d3651569cced181">
  <xsd:schema xmlns:xsd="http://www.w3.org/2001/XMLSchema" xmlns:xs="http://www.w3.org/2001/XMLSchema" xmlns:p="http://schemas.microsoft.com/office/2006/metadata/properties" xmlns:ns2="a14523ce-dede-483e-883a-2d83261080bd" targetNamespace="http://schemas.microsoft.com/office/2006/metadata/properties" ma:root="true" ma:fieldsID="7d74405751bc119387ad193d718cb389" ns2:_="">
    <xsd:import namespace="a14523ce-dede-483e-883a-2d83261080b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TaxCatchAll" minOccurs="0"/>
                <xsd:element ref="ns2:TaxCatchAllLabel" minOccurs="0"/>
                <xsd:element ref="ns2:AEMOCustodian" minOccurs="0"/>
                <xsd:element ref="ns2:AEMODescription" minOccurs="0"/>
                <xsd:element ref="ns2:AEMODocumentTypeTaxHTField0" minOccurs="0"/>
                <xsd:element ref="ns2:AEMOKeywordsTaxHTField0" minOccurs="0"/>
                <xsd:element ref="ns2:ArchiveDocume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4523ce-dede-483e-883a-2d83261080b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11" nillable="true" ma:displayName="Taxonomy Catch All Column" ma:hidden="true" ma:list="{93fb317b-587c-4d3f-8b3e-5de22a86522e}" ma:internalName="TaxCatchAll" ma:showField="CatchAllData" ma:web="dba14153-4303-4379-8f24-de02eb1e2c4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Taxonomy Catch All Column1" ma:hidden="true" ma:list="{93fb317b-587c-4d3f-8b3e-5de22a86522e}" ma:internalName="TaxCatchAllLabel" ma:readOnly="true" ma:showField="CatchAllDataLabel" ma:web="dba14153-4303-4379-8f24-de02eb1e2c4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AEMOCustodian" ma:index="13" nillable="true" ma:displayName="AEMOCustodian" ma:list="UserInfo" ma:SharePointGroup="0" ma:internalName="AEMOCustodian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EMODescription" ma:index="14" nillable="true" ma:displayName="AEMODescription" ma:internalName="AEMODescription">
      <xsd:simpleType>
        <xsd:restriction base="dms:Note"/>
      </xsd:simpleType>
    </xsd:element>
    <xsd:element name="AEMODocumentTypeTaxHTField0" ma:index="15" nillable="true" ma:taxonomy="true" ma:internalName="AEMODocumentTypeTaxHTField0" ma:taxonomyFieldName="AEMODocumentType" ma:displayName="AEMODocumentType" ma:default="1;#Operational Record|859762f2-4462-42eb-9744-c955c7e2c540" ma:fieldId="{da861434-c661-4929-8c0f-a462c80621ee}" ma:sspId="409ac0fb-07cb-4169-8a26-def2760b5502" ma:termSetId="7d85e329-3a18-4351-8865-4c9585fd1cc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AEMOKeywordsTaxHTField0" ma:index="17" nillable="true" ma:taxonomy="true" ma:internalName="AEMOKeywordsTaxHTField0" ma:taxonomyFieldName="AEMOKeywords" ma:displayName="AEMOKeywords" ma:default="" ma:fieldId="{443585ba-fce9-427e-bd78-308c17c973aa}" ma:taxonomyMulti="true" ma:sspId="409ac0fb-07cb-4169-8a26-def2760b5502" ma:termSetId="70885f33-8be5-4917-bc67-8833a068ef45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ArchiveDocument" ma:index="19" nillable="true" ma:displayName="ArchiveDocument" ma:default="0" ma:description="Checking this box will send the document to the AEMO Archive and leave a link in its place." ma:internalName="ArchiveDocument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C12E295-A392-417F-9BD2-A84C9D72E9E3}"/>
</file>

<file path=customXml/itemProps2.xml><?xml version="1.0" encoding="utf-8"?>
<ds:datastoreItem xmlns:ds="http://schemas.openxmlformats.org/officeDocument/2006/customXml" ds:itemID="{26FD9001-382D-4D26-9F68-35B7D2BAC165}"/>
</file>

<file path=customXml/itemProps3.xml><?xml version="1.0" encoding="utf-8"?>
<ds:datastoreItem xmlns:ds="http://schemas.openxmlformats.org/officeDocument/2006/customXml" ds:itemID="{53C1A3BE-6D35-4C2C-A6C3-CA5F1A0EF7A9}"/>
</file>

<file path=customXml/itemProps4.xml><?xml version="1.0" encoding="utf-8"?>
<ds:datastoreItem xmlns:ds="http://schemas.openxmlformats.org/officeDocument/2006/customXml" ds:itemID="{850729A3-C4B1-4EDE-BB28-901C7B8711ED}"/>
</file>

<file path=customXml/itemProps5.xml><?xml version="1.0" encoding="utf-8"?>
<ds:datastoreItem xmlns:ds="http://schemas.openxmlformats.org/officeDocument/2006/customXml" ds:itemID="{2137DC1C-62C0-459C-9F3B-D51308E26909}"/>
</file>

<file path=customXml/itemProps6.xml><?xml version="1.0" encoding="utf-8"?>
<ds:datastoreItem xmlns:ds="http://schemas.openxmlformats.org/officeDocument/2006/customXml" ds:itemID="{6D8A780B-6D4A-4B42-BA5C-832632250887}"/>
</file>

<file path=docProps/app.xml><?xml version="1.0" encoding="utf-8"?>
<Properties xmlns="http://schemas.openxmlformats.org/officeDocument/2006/extended-properties" xmlns:vt="http://schemas.openxmlformats.org/officeDocument/2006/docPropsVTypes">
  <Template>AEMO External - Red</Template>
  <TotalTime>2785</TotalTime>
  <Words>1276</Words>
  <Application>Microsoft Office PowerPoint</Application>
  <PresentationFormat>On-screen Show (4:3)</PresentationFormat>
  <Paragraphs>379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Courier New</vt:lpstr>
      <vt:lpstr>Times New Roman</vt:lpstr>
      <vt:lpstr>Wingdings</vt:lpstr>
      <vt:lpstr>Office Theme</vt:lpstr>
      <vt:lpstr>AEMO09</vt:lpstr>
      <vt:lpstr>POC Procedures Working Group (POC-pWG)</vt:lpstr>
      <vt:lpstr>Agenda slide</vt:lpstr>
      <vt:lpstr>1. background</vt:lpstr>
      <vt:lpstr>1. background</vt:lpstr>
      <vt:lpstr>1. background</vt:lpstr>
      <vt:lpstr>2. PRE-CONSULTATION Paper</vt:lpstr>
      <vt:lpstr>3. Procedure updates</vt:lpstr>
      <vt:lpstr>Work package 1</vt:lpstr>
      <vt:lpstr>Work package 2</vt:lpstr>
      <vt:lpstr>Work package 3</vt:lpstr>
      <vt:lpstr>Consultation process overview</vt:lpstr>
      <vt:lpstr>Consultation dates</vt:lpstr>
      <vt:lpstr>Program overview – WP 2</vt:lpstr>
      <vt:lpstr>Consultation two dates*</vt:lpstr>
      <vt:lpstr>close</vt:lpstr>
    </vt:vector>
  </TitlesOfParts>
  <Company>AEMO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MFSP-RG_Introduction_Meeting</dc:title>
  <dc:creator>Ben Healy</dc:creator>
  <cp:lastModifiedBy>Tim Sheridan</cp:lastModifiedBy>
  <cp:revision>125</cp:revision>
  <dcterms:created xsi:type="dcterms:W3CDTF">2014-07-17T00:34:38Z</dcterms:created>
  <dcterms:modified xsi:type="dcterms:W3CDTF">2016-03-09T00:50:47Z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e64bfcf5-0277-4f77-9047-1ea501e1be08</vt:lpwstr>
  </property>
  <property fmtid="{D5CDD505-2E9C-101B-9397-08002B2CF9AE}" pid="3" name="ContentTypeId">
    <vt:lpwstr>0x0101009BE89D58CAF0934CA32A20BCFFD353DC00DDEC116C19245B4398932FF2C50DC75A</vt:lpwstr>
  </property>
  <property fmtid="{D5CDD505-2E9C-101B-9397-08002B2CF9AE}" pid="4" name="AEMODocumentType">
    <vt:lpwstr>1;#Operational Record|859762f2-4462-42eb-9744-c955c7e2c540</vt:lpwstr>
  </property>
  <property fmtid="{D5CDD505-2E9C-101B-9397-08002B2CF9AE}" pid="5" name="AEMOKeywords">
    <vt:lpwstr>9;#Project management|7ebbf2dd-9796-4b14-9303-aab6234575aa</vt:lpwstr>
  </property>
</Properties>
</file>