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7"/>
    <p:sldMasterId id="2147483668" r:id="rId8"/>
  </p:sldMasterIdLst>
  <p:notesMasterIdLst>
    <p:notesMasterId r:id="rId25"/>
  </p:notesMasterIdLst>
  <p:handoutMasterIdLst>
    <p:handoutMasterId r:id="rId26"/>
  </p:handoutMasterIdLst>
  <p:sldIdLst>
    <p:sldId id="256" r:id="rId9"/>
    <p:sldId id="261" r:id="rId10"/>
    <p:sldId id="257" r:id="rId11"/>
    <p:sldId id="267" r:id="rId12"/>
    <p:sldId id="263" r:id="rId13"/>
    <p:sldId id="268" r:id="rId14"/>
    <p:sldId id="269" r:id="rId15"/>
    <p:sldId id="270" r:id="rId16"/>
    <p:sldId id="271" r:id="rId17"/>
    <p:sldId id="265" r:id="rId18"/>
    <p:sldId id="278" r:id="rId19"/>
    <p:sldId id="277" r:id="rId20"/>
    <p:sldId id="274" r:id="rId21"/>
    <p:sldId id="275" r:id="rId22"/>
    <p:sldId id="276" r:id="rId23"/>
    <p:sldId id="266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16" d="100"/>
          <a:sy n="116" d="100"/>
        </p:scale>
        <p:origin x="144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184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customXml" Target="../customXml/item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CBEE0F-9B4D-491C-84BB-3E9E0070B385}" type="datetime6">
              <a:rPr lang="en-AU" smtClean="0"/>
              <a:pPr/>
              <a:t>August 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99B4BD-713B-4495-9D01-E8924967338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584302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CC81A-B302-4C12-B328-398E6FA12FC5}" type="datetime6">
              <a:rPr lang="en-AU" smtClean="0"/>
              <a:pPr/>
              <a:t>August 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E55DB7-4594-4DFF-AA9B-D4C01173DE38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72088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itle-Page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14348" y="500042"/>
            <a:ext cx="7772400" cy="1470025"/>
          </a:xfrm>
        </p:spPr>
        <p:txBody>
          <a:bodyPr anchor="b">
            <a:normAutofit/>
          </a:bodyPr>
          <a:lstStyle>
            <a:lvl1pPr algn="l">
              <a:defRPr sz="3000" cap="all"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14348" y="2214554"/>
            <a:ext cx="6400800" cy="500066"/>
          </a:xfrm>
        </p:spPr>
        <p:txBody>
          <a:bodyPr anchor="b">
            <a:normAutofit/>
          </a:bodyPr>
          <a:lstStyle>
            <a:lvl1pPr marL="0" indent="0" algn="l"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 smtClean="0"/>
              <a:t>October 09</a:t>
            </a:r>
            <a:endParaRPr lang="en-A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lver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lver lin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4257"/>
            <a:ext cx="9144000" cy="68722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429420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pic>
        <p:nvPicPr>
          <p:cNvPr id="6" name="Picture 5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d line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3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429420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tx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pic>
        <p:nvPicPr>
          <p:cNvPr id="8" name="Picture 7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lver 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ilver lin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4257"/>
            <a:ext cx="9144000" cy="6872258"/>
          </a:xfrm>
          <a:prstGeom prst="rect">
            <a:avLst/>
          </a:prstGeom>
        </p:spPr>
      </p:pic>
      <p:pic>
        <p:nvPicPr>
          <p:cNvPr id="8" name="Picture 7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357982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tx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0"/>
          </p:nvPr>
        </p:nvSpPr>
        <p:spPr>
          <a:xfrm>
            <a:off x="4572000" y="161768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4040188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57298"/>
            <a:ext cx="4041775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vider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772400" cy="714380"/>
          </a:xfrm>
        </p:spPr>
        <p:txBody>
          <a:bodyPr anchor="b">
            <a:normAutofit/>
          </a:bodyPr>
          <a:lstStyle>
            <a:lvl1pPr algn="l"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vider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772400" cy="714380"/>
          </a:xfrm>
        </p:spPr>
        <p:txBody>
          <a:bodyPr anchor="b">
            <a:normAutofit/>
          </a:bodyPr>
          <a:lstStyle>
            <a:lvl1pPr algn="l"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bg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bg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bg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bg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4040188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57298"/>
            <a:ext cx="4041775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d line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32" cy="6858000"/>
          </a:xfrm>
          <a:prstGeom prst="rect">
            <a:avLst/>
          </a:prstGeom>
        </p:spPr>
      </p:pic>
      <p:pic>
        <p:nvPicPr>
          <p:cNvPr id="6" name="Picture 5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357982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sthead-Generic.jpg"/>
          <p:cNvPicPr>
            <a:picLocks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7600" cy="107899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472254" cy="8572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7543792" y="6357958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100" dirty="0" smtClean="0"/>
              <a:t>SLIDE </a:t>
            </a:r>
            <a:fld id="{B602A6DE-BF6F-4EAB-917C-8134D0F37D4B}" type="slidenum">
              <a:rPr lang="en-AU" sz="1100" smtClean="0"/>
              <a:pPr algn="r"/>
              <a:t>‹#›</a:t>
            </a:fld>
            <a:endParaRPr lang="en-AU" sz="11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2" r:id="rId5"/>
    <p:sldLayoutId id="2147483653" r:id="rId6"/>
    <p:sldLayoutId id="2147483654" r:id="rId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 cap="all" baseline="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363538" indent="-363538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cap="none" baseline="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92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6325" indent="-363538" algn="l" defTabSz="914400" rtl="0" eaLnBrk="1" latinLnBrk="0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613" indent="-268288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900" indent="-268288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329378" cy="8572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7543792" y="6357958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100" dirty="0" smtClean="0"/>
              <a:t>SLIDE </a:t>
            </a:r>
            <a:fld id="{B602A6DE-BF6F-4EAB-917C-8134D0F37D4B}" type="slidenum">
              <a:rPr lang="en-AU" sz="1100" smtClean="0"/>
              <a:pPr algn="r"/>
              <a:t>‹#›</a:t>
            </a:fld>
            <a:endParaRPr lang="en-AU" sz="1100" dirty="0"/>
          </a:p>
        </p:txBody>
      </p:sp>
      <p:pic>
        <p:nvPicPr>
          <p:cNvPr id="6" name="Picture 5" descr="Header 1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3600" indent="-363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cap="none" baseline="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92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6400" indent="-363600" algn="l" defTabSz="914400" rtl="0" eaLnBrk="1" latinLnBrk="0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64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800" indent="-2700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POC@aemo.com.au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mailto:poc@AEMO.com.a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OC@aemo.com.au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mailto:POC@aemo.com.au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AEMO ‘Power of choice’</a:t>
            </a:r>
            <a:br>
              <a:rPr lang="en-AU" dirty="0" smtClean="0"/>
            </a:br>
            <a:r>
              <a:rPr lang="en-AU" dirty="0" smtClean="0"/>
              <a:t>Readiness Working Group</a:t>
            </a:r>
            <a:br>
              <a:rPr lang="en-AU" dirty="0" smtClean="0"/>
            </a:br>
            <a:r>
              <a:rPr lang="en-AU" dirty="0" smtClean="0"/>
              <a:t>(POC-RWG)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8 September 2016</a:t>
            </a:r>
            <a:endParaRPr lang="en-A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5. Participant information </a:t>
            </a:r>
            <a:r>
              <a:rPr lang="en-AU" dirty="0" smtClean="0"/>
              <a:t>Sessions</a:t>
            </a:r>
            <a:br>
              <a:rPr lang="en-AU" dirty="0" smtClean="0"/>
            </a:br>
            <a:r>
              <a:rPr lang="en-AU" dirty="0" smtClean="0"/>
              <a:t>    – Scoping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08407"/>
            <a:ext cx="8363272" cy="28246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b="1" dirty="0" smtClean="0"/>
              <a:t>Strategy outlines six (6) ½ day info sessions (‘training’)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b="1" dirty="0" smtClean="0"/>
              <a:t>AEMO to scope sessions with POC-RWG input</a:t>
            </a:r>
            <a:endParaRPr lang="en-AU" b="1" dirty="0"/>
          </a:p>
          <a:p>
            <a:r>
              <a:rPr lang="en-AU" dirty="0" smtClean="0"/>
              <a:t>Needs? Format? Materials? Other requirements?</a:t>
            </a:r>
          </a:p>
          <a:p>
            <a:r>
              <a:rPr lang="en-AU" dirty="0" smtClean="0"/>
              <a:t>POC-RWG </a:t>
            </a:r>
            <a:r>
              <a:rPr lang="en-AU" dirty="0"/>
              <a:t>to email comments to </a:t>
            </a:r>
            <a:r>
              <a:rPr lang="en-AU" dirty="0" smtClean="0">
                <a:hlinkClick r:id="rId2"/>
              </a:rPr>
              <a:t>POC@aemo.com.au</a:t>
            </a:r>
            <a:r>
              <a:rPr lang="en-AU" dirty="0" smtClean="0"/>
              <a:t> </a:t>
            </a:r>
            <a:endParaRPr lang="en-AU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155288"/>
              </p:ext>
            </p:extLst>
          </p:nvPr>
        </p:nvGraphicFramePr>
        <p:xfrm>
          <a:off x="432486" y="1556792"/>
          <a:ext cx="8229600" cy="3937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55738"/>
                <a:gridCol w="2073862"/>
              </a:tblGrid>
              <a:tr h="425455">
                <a:tc>
                  <a:txBody>
                    <a:bodyPr/>
                    <a:lstStyle/>
                    <a:p>
                      <a:r>
                        <a:rPr lang="en-AU" dirty="0" smtClean="0"/>
                        <a:t>Participant information session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POC industry m</a:t>
                      </a:r>
                      <a:r>
                        <a:rPr lang="en-AU" baseline="0" dirty="0" smtClean="0"/>
                        <a:t>eeting calendar</a:t>
                      </a:r>
                      <a:endParaRPr lang="en-AU" dirty="0"/>
                    </a:p>
                  </a:txBody>
                  <a:tcPr/>
                </a:tc>
              </a:tr>
              <a:tr h="368538">
                <a:tc>
                  <a:txBody>
                    <a:bodyPr/>
                    <a:lstStyle/>
                    <a:p>
                      <a:r>
                        <a:rPr lang="en-AU" dirty="0" smtClean="0"/>
                        <a:t>1. Overview of POC key obligations</a:t>
                      </a:r>
                      <a:br>
                        <a:rPr lang="en-AU" dirty="0" smtClean="0"/>
                      </a:br>
                      <a:r>
                        <a:rPr lang="en-AU" dirty="0" smtClean="0"/>
                        <a:t>    (targeting a general</a:t>
                      </a:r>
                      <a:r>
                        <a:rPr lang="en-AU" baseline="0" dirty="0" smtClean="0"/>
                        <a:t> skills audience)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13/14 Oct</a:t>
                      </a:r>
                      <a:r>
                        <a:rPr lang="en-AU" baseline="0" dirty="0" smtClean="0"/>
                        <a:t> 2016</a:t>
                      </a:r>
                      <a:endParaRPr lang="en-AU" dirty="0"/>
                    </a:p>
                  </a:txBody>
                  <a:tcPr/>
                </a:tc>
              </a:tr>
              <a:tr h="401745">
                <a:tc>
                  <a:txBody>
                    <a:bodyPr/>
                    <a:lstStyle/>
                    <a:p>
                      <a:r>
                        <a:rPr lang="en-AU" dirty="0" smtClean="0"/>
                        <a:t>2. Detailed walk-through of POC key obligations</a:t>
                      </a:r>
                      <a:br>
                        <a:rPr lang="en-AU" dirty="0" smtClean="0"/>
                      </a:br>
                      <a:r>
                        <a:rPr lang="en-AU" dirty="0" smtClean="0"/>
                        <a:t>    </a:t>
                      </a:r>
                      <a:r>
                        <a:rPr lang="en-AU" baseline="0" dirty="0" smtClean="0"/>
                        <a:t>(metering competition / meter replacement processes)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14/15 Nov 2016</a:t>
                      </a:r>
                      <a:endParaRPr lang="en-AU" dirty="0"/>
                    </a:p>
                  </a:txBody>
                  <a:tcPr/>
                </a:tc>
              </a:tr>
              <a:tr h="401745">
                <a:tc>
                  <a:txBody>
                    <a:bodyPr/>
                    <a:lstStyle/>
                    <a:p>
                      <a:r>
                        <a:rPr lang="en-AU" dirty="0" smtClean="0"/>
                        <a:t>3. Detailed walk-through of POC key obligations:</a:t>
                      </a:r>
                      <a:br>
                        <a:rPr lang="en-AU" dirty="0" smtClean="0"/>
                      </a:br>
                      <a:r>
                        <a:rPr lang="en-AU" dirty="0" smtClean="0"/>
                        <a:t>    (e</a:t>
                      </a:r>
                      <a:r>
                        <a:rPr lang="en-AU" baseline="0" dirty="0" smtClean="0"/>
                        <a:t>mbedded networks)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          Apr 2017</a:t>
                      </a:r>
                      <a:endParaRPr lang="en-AU" dirty="0"/>
                    </a:p>
                  </a:txBody>
                  <a:tcPr/>
                </a:tc>
              </a:tr>
              <a:tr h="401745">
                <a:tc>
                  <a:txBody>
                    <a:bodyPr/>
                    <a:lstStyle/>
                    <a:p>
                      <a:r>
                        <a:rPr lang="en-AU" dirty="0" smtClean="0"/>
                        <a:t>4. Detailed walk-through of POC key obligations:</a:t>
                      </a:r>
                      <a:br>
                        <a:rPr lang="en-AU" dirty="0" smtClean="0"/>
                      </a:br>
                      <a:r>
                        <a:rPr lang="en-AU" dirty="0" smtClean="0"/>
                        <a:t>    (electricity </a:t>
                      </a:r>
                      <a:r>
                        <a:rPr lang="en-AU" baseline="0" dirty="0" smtClean="0"/>
                        <a:t>B2B framework / e-hub)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          Apr</a:t>
                      </a:r>
                      <a:r>
                        <a:rPr lang="en-AU" baseline="0" dirty="0" smtClean="0"/>
                        <a:t> 2017</a:t>
                      </a:r>
                      <a:endParaRPr lang="en-AU" dirty="0"/>
                    </a:p>
                  </a:txBody>
                  <a:tcPr/>
                </a:tc>
              </a:tr>
              <a:tr h="368538">
                <a:tc>
                  <a:txBody>
                    <a:bodyPr/>
                    <a:lstStyle/>
                    <a:p>
                      <a:r>
                        <a:rPr lang="en-AU" dirty="0" smtClean="0"/>
                        <a:t>5. Overview of AEMO</a:t>
                      </a:r>
                      <a:r>
                        <a:rPr lang="en-AU" baseline="0" dirty="0" smtClean="0"/>
                        <a:t> </a:t>
                      </a:r>
                      <a:r>
                        <a:rPr lang="en-AU" dirty="0" smtClean="0"/>
                        <a:t>accreditation &amp;</a:t>
                      </a:r>
                      <a:r>
                        <a:rPr lang="en-AU" baseline="0" dirty="0" smtClean="0"/>
                        <a:t> registration process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          Apr 2017</a:t>
                      </a:r>
                      <a:endParaRPr lang="en-AU" dirty="0"/>
                    </a:p>
                  </a:txBody>
                  <a:tcPr/>
                </a:tc>
              </a:tr>
              <a:tr h="368538">
                <a:tc>
                  <a:txBody>
                    <a:bodyPr/>
                    <a:lstStyle/>
                    <a:p>
                      <a:r>
                        <a:rPr lang="en-AU" dirty="0" smtClean="0"/>
                        <a:t>6. Overview of AEMO industry testing process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          Jul 2017</a:t>
                      </a:r>
                      <a:endParaRPr lang="en-A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61373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5. Participant information Sessions</a:t>
            </a:r>
            <a:br>
              <a:rPr lang="en-AU" dirty="0"/>
            </a:br>
            <a:r>
              <a:rPr lang="en-AU" dirty="0"/>
              <a:t>    – Scoping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7688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sz="2100" b="1" dirty="0" smtClean="0"/>
              <a:t>POC-RWG suggestions</a:t>
            </a:r>
            <a:endParaRPr lang="en-AU" sz="2100" b="1" dirty="0"/>
          </a:p>
          <a:p>
            <a:r>
              <a:rPr lang="en-AU" sz="2100" dirty="0" smtClean="0"/>
              <a:t>Be clear on purpose and intended audience</a:t>
            </a:r>
          </a:p>
          <a:p>
            <a:r>
              <a:rPr lang="en-AU" sz="2100" dirty="0"/>
              <a:t>Walk-through on procedures and obligations</a:t>
            </a:r>
          </a:p>
          <a:p>
            <a:r>
              <a:rPr lang="en-AU" sz="2100" dirty="0" smtClean="0"/>
              <a:t>Overview of update-to-date procedure changes as at Sept 2016</a:t>
            </a:r>
          </a:p>
          <a:p>
            <a:r>
              <a:rPr lang="en-AU" sz="2100" dirty="0"/>
              <a:t>Recap at later sessions (audience/procedure changes, MC/MRP)</a:t>
            </a:r>
          </a:p>
          <a:p>
            <a:r>
              <a:rPr lang="en-AU" sz="2100" dirty="0" smtClean="0"/>
              <a:t>Face-to-face </a:t>
            </a:r>
            <a:r>
              <a:rPr lang="en-AU" sz="2100" dirty="0"/>
              <a:t>delivery method</a:t>
            </a:r>
          </a:p>
          <a:p>
            <a:r>
              <a:rPr lang="en-AU" sz="2100" dirty="0" smtClean="0"/>
              <a:t>PowerPoint </a:t>
            </a:r>
            <a:r>
              <a:rPr lang="en-AU" sz="2100" dirty="0"/>
              <a:t>slides with notes (easier to incorporate by participants)</a:t>
            </a:r>
          </a:p>
          <a:p>
            <a:r>
              <a:rPr lang="en-AU" sz="2100" dirty="0"/>
              <a:t>Split out sessions into functional grouping, if possible (package for retailers, package for LNSPs, </a:t>
            </a:r>
            <a:r>
              <a:rPr lang="en-AU" sz="2100" dirty="0" err="1"/>
              <a:t>etc</a:t>
            </a:r>
            <a:r>
              <a:rPr lang="en-AU" sz="2100" dirty="0"/>
              <a:t>)</a:t>
            </a:r>
          </a:p>
          <a:p>
            <a:r>
              <a:rPr lang="en-AU" sz="2100" dirty="0" smtClean="0"/>
              <a:t>FAQs, simplified guides, info packs for use in staff meetings (both at call centre and management level)</a:t>
            </a:r>
          </a:p>
          <a:p>
            <a:r>
              <a:rPr lang="en-AU" sz="2100" dirty="0" smtClean="0"/>
              <a:t>Clarify (</a:t>
            </a:r>
            <a:r>
              <a:rPr lang="en-AU" sz="2100" dirty="0" err="1" smtClean="0"/>
              <a:t>i</a:t>
            </a:r>
            <a:r>
              <a:rPr lang="en-AU" sz="2100" dirty="0" smtClean="0"/>
              <a:t>) training plan for updated AEMO systems/processes, and (ii) training environments that will be available for MSATS, e-hub, other systems, and when [AEMO: Industry Testing Plan]</a:t>
            </a:r>
          </a:p>
        </p:txBody>
      </p:sp>
    </p:spTree>
    <p:extLst>
      <p:ext uri="{BB962C8B-B14F-4D97-AF65-F5344CB8AC3E}">
        <p14:creationId xmlns:p14="http://schemas.microsoft.com/office/powerpoint/2010/main" val="1991828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563072" cy="857256"/>
          </a:xfrm>
        </p:spPr>
        <p:txBody>
          <a:bodyPr>
            <a:noAutofit/>
          </a:bodyPr>
          <a:lstStyle/>
          <a:p>
            <a:r>
              <a:rPr lang="en-AU" dirty="0"/>
              <a:t>5. Participant </a:t>
            </a:r>
            <a:r>
              <a:rPr lang="en-AU" dirty="0" smtClean="0"/>
              <a:t>Information sessions</a:t>
            </a:r>
            <a:br>
              <a:rPr lang="en-AU" dirty="0" smtClean="0"/>
            </a:br>
            <a:r>
              <a:rPr lang="en-AU" dirty="0" smtClean="0"/>
              <a:t>     </a:t>
            </a:r>
            <a:r>
              <a:rPr lang="en-AU" dirty="0" smtClean="0"/>
              <a:t>– </a:t>
            </a:r>
            <a:r>
              <a:rPr lang="en-AU" dirty="0" smtClean="0"/>
              <a:t>Example </a:t>
            </a:r>
            <a:r>
              <a:rPr lang="en-AU" dirty="0" smtClean="0"/>
              <a:t>“run </a:t>
            </a:r>
            <a:r>
              <a:rPr lang="en-AU" dirty="0" smtClean="0"/>
              <a:t>Sheet” (4hrs)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579296" cy="5168046"/>
          </a:xfrm>
        </p:spPr>
        <p:txBody>
          <a:bodyPr>
            <a:normAutofit lnSpcReduction="10000"/>
          </a:bodyPr>
          <a:lstStyle/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AU" dirty="0"/>
              <a:t>Overview of </a:t>
            </a:r>
            <a:r>
              <a:rPr lang="en-AU" dirty="0" smtClean="0"/>
              <a:t>the information </a:t>
            </a:r>
            <a:r>
              <a:rPr lang="en-AU" dirty="0"/>
              <a:t>sessions </a:t>
            </a:r>
            <a:r>
              <a:rPr lang="en-AU" dirty="0" smtClean="0"/>
              <a:t>program  </a:t>
            </a:r>
            <a:r>
              <a:rPr lang="en-AU" sz="1400" dirty="0" smtClean="0"/>
              <a:t>(10:00-10:05)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AU" dirty="0" smtClean="0"/>
              <a:t>Overview of today’s </a:t>
            </a:r>
            <a:r>
              <a:rPr lang="en-AU" dirty="0"/>
              <a:t>information </a:t>
            </a:r>
            <a:r>
              <a:rPr lang="en-AU" dirty="0" smtClean="0"/>
              <a:t>session	     </a:t>
            </a:r>
            <a:r>
              <a:rPr lang="en-AU" sz="1400" dirty="0" smtClean="0"/>
              <a:t>(10:05-10:10)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AU" dirty="0" smtClean="0"/>
              <a:t>Topic </a:t>
            </a:r>
            <a:r>
              <a:rPr lang="en-AU" dirty="0"/>
              <a:t>1 – [insert here] </a:t>
            </a:r>
            <a:r>
              <a:rPr lang="en-AU" dirty="0" smtClean="0"/>
              <a:t>				     </a:t>
            </a:r>
            <a:r>
              <a:rPr lang="en-AU" sz="1400" dirty="0" smtClean="0"/>
              <a:t>(10:10-10.35)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AU" dirty="0" smtClean="0"/>
              <a:t>Topic </a:t>
            </a:r>
            <a:r>
              <a:rPr lang="en-AU" dirty="0"/>
              <a:t>2 – [insert here] </a:t>
            </a:r>
            <a:r>
              <a:rPr lang="en-AU" dirty="0" smtClean="0"/>
              <a:t>				     </a:t>
            </a:r>
            <a:r>
              <a:rPr lang="en-AU" sz="1400" dirty="0" smtClean="0"/>
              <a:t>(10:35-11:00)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AU" dirty="0" smtClean="0"/>
              <a:t>Topic </a:t>
            </a:r>
            <a:r>
              <a:rPr lang="en-AU" dirty="0"/>
              <a:t>3 – [insert here] </a:t>
            </a:r>
            <a:r>
              <a:rPr lang="en-AU" dirty="0" smtClean="0"/>
              <a:t>				     </a:t>
            </a:r>
            <a:r>
              <a:rPr lang="en-AU" sz="1400" dirty="0" smtClean="0"/>
              <a:t>(11:00-11:25)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AU" dirty="0" smtClean="0"/>
              <a:t>Tea break 					     </a:t>
            </a:r>
            <a:r>
              <a:rPr lang="en-AU" sz="1400" dirty="0" smtClean="0"/>
              <a:t>(11:25-12:00)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AU" dirty="0" smtClean="0"/>
              <a:t>Topic </a:t>
            </a:r>
            <a:r>
              <a:rPr lang="en-AU" dirty="0"/>
              <a:t>4 – [insert here] </a:t>
            </a:r>
            <a:r>
              <a:rPr lang="en-AU" dirty="0" smtClean="0"/>
              <a:t>				     </a:t>
            </a:r>
            <a:r>
              <a:rPr lang="en-AU" sz="1400" dirty="0" smtClean="0"/>
              <a:t>(12:00-12:25)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AU" dirty="0" smtClean="0"/>
              <a:t>Topic </a:t>
            </a:r>
            <a:r>
              <a:rPr lang="en-AU" dirty="0"/>
              <a:t>5 – [insert here] </a:t>
            </a:r>
            <a:r>
              <a:rPr lang="en-AU" dirty="0" smtClean="0"/>
              <a:t>				     </a:t>
            </a:r>
            <a:r>
              <a:rPr lang="en-AU" sz="1400" dirty="0" smtClean="0"/>
              <a:t>(12:25-12:50)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AU" dirty="0" smtClean="0"/>
              <a:t>Topic </a:t>
            </a:r>
            <a:r>
              <a:rPr lang="en-AU" dirty="0"/>
              <a:t>6 – [insert here] </a:t>
            </a:r>
            <a:r>
              <a:rPr lang="en-AU" dirty="0" smtClean="0"/>
              <a:t>				     </a:t>
            </a:r>
            <a:r>
              <a:rPr lang="en-AU" sz="1400" dirty="0" smtClean="0"/>
              <a:t>(12:50-13:15)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AU" dirty="0" smtClean="0"/>
              <a:t>Recap 						     </a:t>
            </a:r>
            <a:r>
              <a:rPr lang="en-AU" sz="1400" dirty="0" smtClean="0"/>
              <a:t>(13:15-13:30)</a:t>
            </a:r>
          </a:p>
          <a:p>
            <a:pPr marL="457200" indent="-457200">
              <a:spcAft>
                <a:spcPts val="300"/>
              </a:spcAft>
              <a:buFont typeface="+mj-lt"/>
              <a:buAutoNum type="arabicPeriod"/>
            </a:pPr>
            <a:r>
              <a:rPr lang="en-AU" dirty="0" smtClean="0"/>
              <a:t>Questions 					     </a:t>
            </a:r>
            <a:r>
              <a:rPr lang="en-AU" sz="1400" dirty="0" smtClean="0"/>
              <a:t>(13:30-14:00)</a:t>
            </a:r>
            <a:endParaRPr lang="en-AU" sz="1400" dirty="0"/>
          </a:p>
        </p:txBody>
      </p:sp>
    </p:spTree>
    <p:extLst>
      <p:ext uri="{BB962C8B-B14F-4D97-AF65-F5344CB8AC3E}">
        <p14:creationId xmlns:p14="http://schemas.microsoft.com/office/powerpoint/2010/main" val="31948957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562492"/>
            <a:ext cx="77724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en-AU" dirty="0" smtClean="0"/>
              <a:t>[example only]</a:t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Participant information session #1</a:t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“overview of POC key obligations”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149353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635080" cy="857256"/>
          </a:xfrm>
        </p:spPr>
        <p:txBody>
          <a:bodyPr>
            <a:normAutofit/>
          </a:bodyPr>
          <a:lstStyle/>
          <a:p>
            <a:r>
              <a:rPr lang="en-AU" dirty="0" smtClean="0"/>
              <a:t>5</a:t>
            </a:r>
            <a:r>
              <a:rPr lang="en-AU" dirty="0" smtClean="0"/>
              <a:t>. Participant </a:t>
            </a:r>
            <a:r>
              <a:rPr lang="en-AU" dirty="0" smtClean="0"/>
              <a:t>Information session #1</a:t>
            </a:r>
            <a:br>
              <a:rPr lang="en-AU" dirty="0" smtClean="0"/>
            </a:br>
            <a:r>
              <a:rPr lang="en-AU" dirty="0" smtClean="0"/>
              <a:t>   – scoping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AU" b="1" dirty="0" smtClean="0"/>
              <a:t>Topic 1 – Overview of rules, procedures and guidelines</a:t>
            </a:r>
          </a:p>
          <a:p>
            <a:r>
              <a:rPr lang="en-AU" dirty="0" smtClean="0"/>
              <a:t>Rules made – Obligations/requirements under 4 rule changes</a:t>
            </a:r>
          </a:p>
          <a:p>
            <a:r>
              <a:rPr lang="en-AU" dirty="0" smtClean="0"/>
              <a:t>Procedures &amp; guidelines under development – AEMO, IEC, AER</a:t>
            </a:r>
          </a:p>
          <a:p>
            <a:r>
              <a:rPr lang="en-AU" dirty="0" smtClean="0"/>
              <a:t>Implementation timeline – AEMO, IEC, AER</a:t>
            </a:r>
          </a:p>
          <a:p>
            <a:pPr marL="0" indent="0">
              <a:buNone/>
            </a:pPr>
            <a:endParaRPr lang="en-AU" sz="1100" dirty="0" smtClean="0"/>
          </a:p>
          <a:p>
            <a:pPr marL="0" indent="0">
              <a:buNone/>
            </a:pPr>
            <a:r>
              <a:rPr lang="en-AU" b="1" dirty="0" smtClean="0"/>
              <a:t>Topic 2 – Expanding competition in metering</a:t>
            </a:r>
          </a:p>
          <a:p>
            <a:r>
              <a:rPr lang="en-AU" dirty="0" smtClean="0"/>
              <a:t>Key rules</a:t>
            </a:r>
            <a:r>
              <a:rPr lang="en-AU" dirty="0"/>
              <a:t> </a:t>
            </a:r>
            <a:r>
              <a:rPr lang="en-AU" dirty="0" smtClean="0"/>
              <a:t>obligations (current/future obligations)</a:t>
            </a:r>
          </a:p>
          <a:p>
            <a:r>
              <a:rPr lang="en-AU" dirty="0" smtClean="0"/>
              <a:t>Key procedure </a:t>
            </a:r>
            <a:r>
              <a:rPr lang="en-AU" dirty="0"/>
              <a:t>obligations (current/future </a:t>
            </a:r>
            <a:r>
              <a:rPr lang="en-AU" dirty="0" smtClean="0"/>
              <a:t>obligations)</a:t>
            </a:r>
          </a:p>
          <a:p>
            <a:r>
              <a:rPr lang="en-AU" dirty="0" smtClean="0"/>
              <a:t>Implementation timetable</a:t>
            </a:r>
          </a:p>
          <a:p>
            <a:pPr marL="0" indent="0">
              <a:buNone/>
            </a:pPr>
            <a:endParaRPr lang="en-AU" sz="1200" dirty="0" smtClean="0"/>
          </a:p>
          <a:p>
            <a:pPr marL="0" indent="0">
              <a:buNone/>
            </a:pPr>
            <a:r>
              <a:rPr lang="en-AU" b="1" dirty="0" smtClean="0"/>
              <a:t>Topic 3 – Meter replacement processes</a:t>
            </a:r>
          </a:p>
          <a:p>
            <a:r>
              <a:rPr lang="en-AU" dirty="0" smtClean="0"/>
              <a:t>Key </a:t>
            </a:r>
            <a:r>
              <a:rPr lang="en-AU" dirty="0"/>
              <a:t>rules obligations (current/future </a:t>
            </a:r>
            <a:r>
              <a:rPr lang="en-AU" dirty="0" smtClean="0"/>
              <a:t>obligations)</a:t>
            </a:r>
          </a:p>
          <a:p>
            <a:r>
              <a:rPr lang="en-AU" dirty="0" smtClean="0"/>
              <a:t>Key procedure </a:t>
            </a:r>
            <a:r>
              <a:rPr lang="en-AU" dirty="0"/>
              <a:t>obligations (current/future </a:t>
            </a:r>
            <a:r>
              <a:rPr lang="en-AU" dirty="0" smtClean="0"/>
              <a:t>obligations)</a:t>
            </a:r>
            <a:endParaRPr lang="en-AU" dirty="0"/>
          </a:p>
          <a:p>
            <a:r>
              <a:rPr lang="en-AU" dirty="0" smtClean="0"/>
              <a:t>Implementation </a:t>
            </a:r>
            <a:r>
              <a:rPr lang="en-AU" dirty="0"/>
              <a:t>timetable</a:t>
            </a:r>
          </a:p>
        </p:txBody>
      </p:sp>
    </p:spTree>
    <p:extLst>
      <p:ext uri="{BB962C8B-B14F-4D97-AF65-F5344CB8AC3E}">
        <p14:creationId xmlns:p14="http://schemas.microsoft.com/office/powerpoint/2010/main" val="37905983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635080" cy="857256"/>
          </a:xfrm>
        </p:spPr>
        <p:txBody>
          <a:bodyPr>
            <a:normAutofit/>
          </a:bodyPr>
          <a:lstStyle/>
          <a:p>
            <a:r>
              <a:rPr lang="en-AU" dirty="0"/>
              <a:t>5. Participant Information session #1</a:t>
            </a:r>
            <a:br>
              <a:rPr lang="en-AU" dirty="0"/>
            </a:br>
            <a:r>
              <a:rPr lang="en-AU" dirty="0"/>
              <a:t>   – scoping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AU" b="1" dirty="0" smtClean="0"/>
              <a:t>Topic 4 – Embedded networks</a:t>
            </a:r>
          </a:p>
          <a:p>
            <a:r>
              <a:rPr lang="en-AU" dirty="0" smtClean="0"/>
              <a:t>Key </a:t>
            </a:r>
            <a:r>
              <a:rPr lang="en-AU" dirty="0"/>
              <a:t>rules obligations (current/future </a:t>
            </a:r>
            <a:r>
              <a:rPr lang="en-AU" dirty="0" smtClean="0"/>
              <a:t>obligations)</a:t>
            </a:r>
          </a:p>
          <a:p>
            <a:r>
              <a:rPr lang="en-AU" dirty="0" smtClean="0"/>
              <a:t>Key </a:t>
            </a:r>
            <a:r>
              <a:rPr lang="en-AU" dirty="0"/>
              <a:t>procedure obligations (current/future </a:t>
            </a:r>
            <a:r>
              <a:rPr lang="en-AU" dirty="0" smtClean="0"/>
              <a:t>obligations)</a:t>
            </a:r>
          </a:p>
          <a:p>
            <a:r>
              <a:rPr lang="en-AU" dirty="0" smtClean="0"/>
              <a:t>Implementation timetable</a:t>
            </a:r>
          </a:p>
          <a:p>
            <a:pPr marL="0" indent="0">
              <a:buNone/>
            </a:pPr>
            <a:endParaRPr lang="en-AU" sz="1100" dirty="0"/>
          </a:p>
          <a:p>
            <a:pPr marL="0" indent="0">
              <a:buNone/>
            </a:pPr>
            <a:r>
              <a:rPr lang="en-AU" b="1" dirty="0" smtClean="0"/>
              <a:t>Topic 5 – Updating the electricity B2B framework / e-hub</a:t>
            </a:r>
          </a:p>
          <a:p>
            <a:r>
              <a:rPr lang="en-AU" dirty="0" smtClean="0"/>
              <a:t>Key </a:t>
            </a:r>
            <a:r>
              <a:rPr lang="en-AU" dirty="0"/>
              <a:t>rules obligations (current/future </a:t>
            </a:r>
            <a:r>
              <a:rPr lang="en-AU" dirty="0" smtClean="0"/>
              <a:t>obligations)</a:t>
            </a:r>
          </a:p>
          <a:p>
            <a:r>
              <a:rPr lang="en-AU" dirty="0" smtClean="0"/>
              <a:t>Key </a:t>
            </a:r>
            <a:r>
              <a:rPr lang="en-AU" dirty="0"/>
              <a:t>procedure obligations (current/future </a:t>
            </a:r>
            <a:r>
              <a:rPr lang="en-AU" dirty="0" smtClean="0"/>
              <a:t>obligations)</a:t>
            </a:r>
          </a:p>
          <a:p>
            <a:r>
              <a:rPr lang="en-AU" dirty="0" smtClean="0"/>
              <a:t>Implementation timetable</a:t>
            </a:r>
          </a:p>
          <a:p>
            <a:pPr marL="0" indent="0">
              <a:buNone/>
            </a:pPr>
            <a:endParaRPr lang="en-AU" sz="1200" dirty="0"/>
          </a:p>
          <a:p>
            <a:pPr marL="0" indent="0">
              <a:buNone/>
            </a:pPr>
            <a:r>
              <a:rPr lang="en-AU" b="1" dirty="0" smtClean="0"/>
              <a:t>Topic 6 – AEMO’s POC Implementation Program</a:t>
            </a:r>
          </a:p>
          <a:p>
            <a:r>
              <a:rPr lang="en-AU" dirty="0" smtClean="0"/>
              <a:t>Program governance overview – structure of project</a:t>
            </a:r>
          </a:p>
          <a:p>
            <a:r>
              <a:rPr lang="en-AU" dirty="0" smtClean="0"/>
              <a:t>Work streams overview – procedures, technical, readiness, B2B</a:t>
            </a:r>
          </a:p>
          <a:p>
            <a:r>
              <a:rPr lang="en-AU" dirty="0" smtClean="0"/>
              <a:t>Follow developments – working groups and forums</a:t>
            </a:r>
          </a:p>
        </p:txBody>
      </p:sp>
    </p:spTree>
    <p:extLst>
      <p:ext uri="{BB962C8B-B14F-4D97-AF65-F5344CB8AC3E}">
        <p14:creationId xmlns:p14="http://schemas.microsoft.com/office/powerpoint/2010/main" val="1987736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6. Closing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08407"/>
            <a:ext cx="8229600" cy="47688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sz="2200" b="1" dirty="0" smtClean="0"/>
              <a:t>Actions</a:t>
            </a:r>
          </a:p>
          <a:p>
            <a:r>
              <a:rPr lang="en-AU" sz="2200" dirty="0" smtClean="0"/>
              <a:t>POC-RWG comments to </a:t>
            </a:r>
            <a:r>
              <a:rPr lang="en-AU" sz="2200" dirty="0" smtClean="0">
                <a:hlinkClick r:id="rId2"/>
              </a:rPr>
              <a:t>POC@aemo.com.au</a:t>
            </a:r>
            <a:r>
              <a:rPr lang="en-AU" sz="2200" dirty="0" smtClean="0"/>
              <a:t> by </a:t>
            </a:r>
            <a:r>
              <a:rPr lang="en-AU" sz="2200" b="1" dirty="0" smtClean="0"/>
              <a:t>22 Sept</a:t>
            </a:r>
            <a:r>
              <a:rPr lang="en-AU" sz="2200" dirty="0" smtClean="0"/>
              <a:t> on:</a:t>
            </a:r>
          </a:p>
          <a:p>
            <a:pPr lvl="1"/>
            <a:r>
              <a:rPr lang="en-AU" dirty="0" smtClean="0"/>
              <a:t>Industry Readiness Reporting Plan v0.2</a:t>
            </a:r>
          </a:p>
          <a:p>
            <a:pPr lvl="1"/>
            <a:r>
              <a:rPr lang="en-AU" dirty="0" smtClean="0"/>
              <a:t>Participant information sessions scoping</a:t>
            </a:r>
          </a:p>
          <a:p>
            <a:r>
              <a:rPr lang="en-AU" sz="2200" dirty="0" smtClean="0"/>
              <a:t>AEMO to prepare summary note of today’s meeting</a:t>
            </a:r>
            <a:endParaRPr lang="en-AU" sz="1000" dirty="0" smtClean="0"/>
          </a:p>
          <a:p>
            <a:pPr marL="0" indent="0">
              <a:buNone/>
            </a:pPr>
            <a:r>
              <a:rPr lang="en-AU" sz="2200" b="1" dirty="0" smtClean="0"/>
              <a:t>Next steps</a:t>
            </a:r>
          </a:p>
          <a:p>
            <a:r>
              <a:rPr lang="en-AU" sz="2200" dirty="0" smtClean="0"/>
              <a:t>AEMO to distribute meeting summary note to POC-RWG</a:t>
            </a:r>
          </a:p>
          <a:p>
            <a:r>
              <a:rPr lang="en-AU" sz="2200" dirty="0" smtClean="0"/>
              <a:t>AEMO to distribute finalised Strategy v1.0 to POC-RWG</a:t>
            </a:r>
          </a:p>
          <a:p>
            <a:r>
              <a:rPr lang="en-AU" sz="2200" dirty="0" smtClean="0"/>
              <a:t>AEMO to update IRRP, incorporating POC-RWG comments, for October POC-RWG meeting</a:t>
            </a:r>
          </a:p>
          <a:p>
            <a:r>
              <a:rPr lang="en-AU" sz="2200" dirty="0" smtClean="0"/>
              <a:t>AEMO to prepare information session #1 material, incorporating POC-RWG comments, for October info session</a:t>
            </a:r>
            <a:endParaRPr lang="en-AU" sz="1000" dirty="0" smtClean="0"/>
          </a:p>
          <a:p>
            <a:pPr marL="0" indent="0">
              <a:buNone/>
            </a:pPr>
            <a:r>
              <a:rPr lang="en-AU" sz="2200" b="1" dirty="0" smtClean="0"/>
              <a:t>Next meeting</a:t>
            </a:r>
          </a:p>
          <a:p>
            <a:r>
              <a:rPr lang="en-AU" sz="2200" dirty="0" smtClean="0"/>
              <a:t>13/14 October (tbc)</a:t>
            </a:r>
            <a:endParaRPr lang="en-AU" sz="2200" dirty="0"/>
          </a:p>
        </p:txBody>
      </p:sp>
    </p:spTree>
    <p:extLst>
      <p:ext uri="{BB962C8B-B14F-4D97-AF65-F5344CB8AC3E}">
        <p14:creationId xmlns:p14="http://schemas.microsoft.com/office/powerpoint/2010/main" val="3225942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Agenda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 smtClean="0"/>
              <a:t>Welcome and introduction		          </a:t>
            </a:r>
            <a:r>
              <a:rPr lang="en-AU" sz="1400" dirty="0" smtClean="0"/>
              <a:t>(13:30-13:40)</a:t>
            </a:r>
          </a:p>
          <a:p>
            <a:endParaRPr lang="en-AU" sz="1400" dirty="0" smtClean="0"/>
          </a:p>
          <a:p>
            <a:r>
              <a:rPr lang="en-AU" dirty="0" smtClean="0"/>
              <a:t>Administration				          </a:t>
            </a:r>
            <a:r>
              <a:rPr lang="en-AU" sz="1400" dirty="0" smtClean="0"/>
              <a:t>(13:40-13:50</a:t>
            </a:r>
            <a:r>
              <a:rPr lang="en-AU" sz="1400" dirty="0"/>
              <a:t>)</a:t>
            </a:r>
            <a:endParaRPr lang="en-AU" sz="1400" dirty="0" smtClean="0"/>
          </a:p>
          <a:p>
            <a:endParaRPr lang="en-AU" sz="1400" dirty="0" smtClean="0"/>
          </a:p>
          <a:p>
            <a:r>
              <a:rPr lang="en-AU" dirty="0" smtClean="0"/>
              <a:t>Market Readiness Strategy		          </a:t>
            </a:r>
            <a:r>
              <a:rPr lang="en-AU" sz="1400" dirty="0" smtClean="0"/>
              <a:t>(13:50-14:20)</a:t>
            </a:r>
          </a:p>
          <a:p>
            <a:endParaRPr lang="en-AU" sz="1400" dirty="0" smtClean="0"/>
          </a:p>
          <a:p>
            <a:r>
              <a:rPr lang="en-AU" dirty="0" smtClean="0"/>
              <a:t>Industry Readiness Reporting Plan	          </a:t>
            </a:r>
            <a:r>
              <a:rPr lang="en-AU" sz="1400" dirty="0" smtClean="0"/>
              <a:t>(14:20-15:00)</a:t>
            </a:r>
          </a:p>
          <a:p>
            <a:endParaRPr lang="en-AU" sz="1400" dirty="0" smtClean="0"/>
          </a:p>
          <a:p>
            <a:r>
              <a:rPr lang="en-AU" dirty="0" smtClean="0"/>
              <a:t>Participant information </a:t>
            </a:r>
            <a:r>
              <a:rPr lang="en-AU" dirty="0" smtClean="0"/>
              <a:t>sessions scoping     </a:t>
            </a:r>
            <a:r>
              <a:rPr lang="en-AU" sz="1400" dirty="0" smtClean="0"/>
              <a:t>(15:00-15:40)</a:t>
            </a:r>
          </a:p>
          <a:p>
            <a:endParaRPr lang="en-AU" sz="1400" dirty="0" smtClean="0"/>
          </a:p>
          <a:p>
            <a:r>
              <a:rPr lang="en-AU" dirty="0" smtClean="0"/>
              <a:t>Closing – Actions &amp; next steps		          </a:t>
            </a:r>
            <a:r>
              <a:rPr lang="en-AU" sz="1400" dirty="0" smtClean="0"/>
              <a:t>(15:40-16:00)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1. Welcome and introduction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6804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b="1" dirty="0" smtClean="0"/>
              <a:t>POC-RWG members</a:t>
            </a:r>
          </a:p>
          <a:p>
            <a:r>
              <a:rPr lang="en-AU" dirty="0" smtClean="0"/>
              <a:t>38 members</a:t>
            </a:r>
          </a:p>
          <a:p>
            <a:r>
              <a:rPr lang="en-AU" dirty="0" smtClean="0"/>
              <a:t>Meeting papers will be emailed to POC-RWG distribution list in future, not AEMO’s global POC email list</a:t>
            </a:r>
          </a:p>
          <a:p>
            <a:r>
              <a:rPr lang="en-AU" dirty="0" smtClean="0"/>
              <a:t>Therefore, if you have not joined the POC-RWG, but are participating today, please notify </a:t>
            </a:r>
            <a:r>
              <a:rPr lang="en-AU" dirty="0" smtClean="0">
                <a:hlinkClick r:id="rId2"/>
              </a:rPr>
              <a:t>POC@aemo.com.au</a:t>
            </a:r>
            <a:r>
              <a:rPr lang="en-AU" dirty="0" smtClean="0"/>
              <a:t> of your company’s primary/alternate contacts after today’s meeting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b="1" dirty="0" smtClean="0"/>
              <a:t>AEMO POC webpage update</a:t>
            </a:r>
          </a:p>
          <a:p>
            <a:r>
              <a:rPr lang="en-AU" dirty="0" smtClean="0"/>
              <a:t>The POC webpages are being redeveloped over the next couple of months and will be populated with project management and detailed work stream information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2. Administration – Actions summary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6804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AU" b="1" dirty="0" smtClean="0"/>
              <a:t>Market Readiness Strategy</a:t>
            </a:r>
          </a:p>
          <a:p>
            <a:r>
              <a:rPr lang="en-AU" dirty="0" smtClean="0"/>
              <a:t>POC-RWG members to email feedback on Strategy (v0.2)</a:t>
            </a:r>
          </a:p>
          <a:p>
            <a:r>
              <a:rPr lang="en-AU" dirty="0" smtClean="0"/>
              <a:t>AEMO to update Strategy (v0.3)</a:t>
            </a:r>
          </a:p>
          <a:p>
            <a:pPr marL="0" indent="0">
              <a:buNone/>
            </a:pPr>
            <a:endParaRPr lang="en-AU" sz="1100" dirty="0" smtClean="0"/>
          </a:p>
          <a:p>
            <a:pPr marL="0" indent="0">
              <a:buNone/>
            </a:pPr>
            <a:r>
              <a:rPr lang="en-AU" b="1" dirty="0" smtClean="0"/>
              <a:t>Industry Readiness Reporting Plan</a:t>
            </a:r>
            <a:endParaRPr lang="en-AU" dirty="0" smtClean="0"/>
          </a:p>
          <a:p>
            <a:r>
              <a:rPr lang="en-AU" dirty="0" smtClean="0"/>
              <a:t>POC-RWG members </a:t>
            </a:r>
            <a:r>
              <a:rPr lang="en-AU" dirty="0"/>
              <a:t>to email </a:t>
            </a:r>
            <a:r>
              <a:rPr lang="en-AU" dirty="0" smtClean="0"/>
              <a:t>feedback on IRRP (0.1)</a:t>
            </a:r>
          </a:p>
          <a:p>
            <a:r>
              <a:rPr lang="en-AU" dirty="0" smtClean="0"/>
              <a:t>AEMO to update IRRP (v0.2)</a:t>
            </a:r>
          </a:p>
          <a:p>
            <a:pPr marL="0" indent="0">
              <a:buNone/>
            </a:pPr>
            <a:endParaRPr lang="en-AU" sz="1100" dirty="0" smtClean="0"/>
          </a:p>
          <a:p>
            <a:pPr marL="0" indent="0">
              <a:buNone/>
            </a:pPr>
            <a:r>
              <a:rPr lang="en-AU" b="1" dirty="0" smtClean="0"/>
              <a:t>Participant information sessions scoping (training w/shops)</a:t>
            </a:r>
            <a:endParaRPr lang="en-AU" dirty="0" smtClean="0"/>
          </a:p>
          <a:p>
            <a:r>
              <a:rPr lang="en-AU" dirty="0" smtClean="0"/>
              <a:t>Members to email ideas/thoughts on future sessions</a:t>
            </a:r>
          </a:p>
          <a:p>
            <a:r>
              <a:rPr lang="en-AU" dirty="0" smtClean="0"/>
              <a:t>AEMO to prepare scoping document on info sessions (v0.1)</a:t>
            </a:r>
          </a:p>
          <a:p>
            <a:pPr marL="0" indent="0">
              <a:buNone/>
            </a:pPr>
            <a:endParaRPr lang="en-AU" sz="1200" dirty="0" smtClean="0"/>
          </a:p>
          <a:p>
            <a:pPr marL="0" indent="0">
              <a:buNone/>
            </a:pPr>
            <a:r>
              <a:rPr lang="en-AU" b="1" dirty="0" smtClean="0"/>
              <a:t>General</a:t>
            </a:r>
            <a:endParaRPr lang="en-AU" dirty="0"/>
          </a:p>
          <a:p>
            <a:r>
              <a:rPr lang="en-AU" dirty="0" smtClean="0"/>
              <a:t>AEMO to invite AER to attend POC-RWG meetings</a:t>
            </a:r>
          </a:p>
          <a:p>
            <a:r>
              <a:rPr lang="en-AU" dirty="0" smtClean="0"/>
              <a:t>AEMO to inform its Consumer Forum of the POC-RWG’s offer to share and develop end-user key messages on the start of the new regulatory arrangements</a:t>
            </a:r>
          </a:p>
        </p:txBody>
      </p:sp>
    </p:spTree>
    <p:extLst>
      <p:ext uri="{BB962C8B-B14F-4D97-AF65-F5344CB8AC3E}">
        <p14:creationId xmlns:p14="http://schemas.microsoft.com/office/powerpoint/2010/main" val="4175802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3. Market Readiness Strategy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7688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b="1" dirty="0" smtClean="0"/>
              <a:t>Strategy v0.2 – Previous meeting</a:t>
            </a:r>
          </a:p>
          <a:p>
            <a:r>
              <a:rPr lang="en-AU" dirty="0" smtClean="0"/>
              <a:t>Discussed with POC-RWG at 5 August meeting</a:t>
            </a:r>
          </a:p>
          <a:p>
            <a:r>
              <a:rPr lang="en-AU" dirty="0" smtClean="0"/>
              <a:t>Received email feedback from POC-RWG members</a:t>
            </a:r>
          </a:p>
          <a:p>
            <a:pPr marL="0" indent="0">
              <a:buNone/>
            </a:pPr>
            <a:endParaRPr lang="en-AU" sz="1000" dirty="0"/>
          </a:p>
          <a:p>
            <a:pPr marL="0" indent="0">
              <a:buNone/>
            </a:pPr>
            <a:r>
              <a:rPr lang="en-AU" b="1" dirty="0" smtClean="0"/>
              <a:t>Strategy v0.3 – Today’s meeting</a:t>
            </a:r>
            <a:endParaRPr lang="en-AU" b="1" dirty="0"/>
          </a:p>
          <a:p>
            <a:r>
              <a:rPr lang="en-AU" u="sng" dirty="0"/>
              <a:t>Attachments</a:t>
            </a:r>
            <a:r>
              <a:rPr lang="en-AU" dirty="0"/>
              <a:t> – Includes ‘clean’ and ‘tracked’ versions</a:t>
            </a:r>
          </a:p>
          <a:p>
            <a:r>
              <a:rPr lang="en-AU" dirty="0"/>
              <a:t>Any </a:t>
            </a:r>
            <a:r>
              <a:rPr lang="en-AU" dirty="0" smtClean="0"/>
              <a:t>further comments </a:t>
            </a:r>
            <a:r>
              <a:rPr lang="en-AU" dirty="0"/>
              <a:t>on Strategy </a:t>
            </a:r>
            <a:r>
              <a:rPr lang="en-AU" dirty="0" smtClean="0"/>
              <a:t>v0.3?</a:t>
            </a:r>
            <a:endParaRPr lang="en-AU" dirty="0"/>
          </a:p>
          <a:p>
            <a:r>
              <a:rPr lang="en-AU" dirty="0"/>
              <a:t>Any comments on AEMO’s responses to feedback</a:t>
            </a:r>
            <a:r>
              <a:rPr lang="en-AU" dirty="0" smtClean="0"/>
              <a:t>?</a:t>
            </a:r>
          </a:p>
          <a:p>
            <a:pPr marL="0" indent="0">
              <a:buNone/>
            </a:pPr>
            <a:endParaRPr lang="en-AU" sz="1000" dirty="0" smtClean="0"/>
          </a:p>
          <a:p>
            <a:pPr marL="0" indent="0">
              <a:buNone/>
            </a:pPr>
            <a:r>
              <a:rPr lang="en-AU" b="1" dirty="0" smtClean="0"/>
              <a:t>Strategy v1.0 (final) – Next steps</a:t>
            </a:r>
          </a:p>
          <a:p>
            <a:r>
              <a:rPr lang="en-AU" dirty="0" smtClean="0"/>
              <a:t>AEMO to finalise the Strategy after today’s discussion</a:t>
            </a:r>
          </a:p>
          <a:p>
            <a:r>
              <a:rPr lang="en-AU" dirty="0" smtClean="0"/>
              <a:t>AEMO to distribute the finalised Strategy to POC-RWG members to inform their own readiness programs/plans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90908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707088" cy="857256"/>
          </a:xfrm>
        </p:spPr>
        <p:txBody>
          <a:bodyPr/>
          <a:lstStyle/>
          <a:p>
            <a:r>
              <a:rPr lang="en-AU" dirty="0" smtClean="0"/>
              <a:t>4. Industry readiness reporting plan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08407"/>
            <a:ext cx="8229600" cy="47688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b="1" dirty="0" smtClean="0"/>
              <a:t>IRRP and templates v0.1 – Previous meeting</a:t>
            </a:r>
          </a:p>
          <a:p>
            <a:r>
              <a:rPr lang="en-AU" dirty="0" smtClean="0"/>
              <a:t>Discussed with POC-RWG at 5 August meeting</a:t>
            </a:r>
          </a:p>
          <a:p>
            <a:r>
              <a:rPr lang="en-AU" dirty="0"/>
              <a:t>Received email feedback from POC-RWG members</a:t>
            </a:r>
          </a:p>
          <a:p>
            <a:pPr marL="0" indent="0">
              <a:buNone/>
            </a:pPr>
            <a:endParaRPr lang="en-AU" sz="1000" dirty="0"/>
          </a:p>
          <a:p>
            <a:pPr marL="0" indent="0">
              <a:buNone/>
            </a:pPr>
            <a:r>
              <a:rPr lang="en-AU" b="1" dirty="0" smtClean="0"/>
              <a:t>IRRP and templates v0.2 – Today’s meeting</a:t>
            </a:r>
          </a:p>
          <a:p>
            <a:r>
              <a:rPr lang="en-AU" u="sng" dirty="0" smtClean="0"/>
              <a:t>Attachments</a:t>
            </a:r>
            <a:r>
              <a:rPr lang="en-AU" dirty="0" smtClean="0"/>
              <a:t> </a:t>
            </a:r>
            <a:r>
              <a:rPr lang="en-AU" dirty="0"/>
              <a:t>– </a:t>
            </a:r>
            <a:r>
              <a:rPr lang="en-AU" dirty="0" smtClean="0"/>
              <a:t>POC-RWG feedback incorporated</a:t>
            </a:r>
          </a:p>
          <a:p>
            <a:r>
              <a:rPr lang="en-AU" dirty="0" smtClean="0"/>
              <a:t>Any comments </a:t>
            </a:r>
            <a:r>
              <a:rPr lang="en-AU" dirty="0"/>
              <a:t>on IRRP </a:t>
            </a:r>
            <a:r>
              <a:rPr lang="en-AU" dirty="0" smtClean="0"/>
              <a:t>v0.2?</a:t>
            </a:r>
          </a:p>
          <a:p>
            <a:r>
              <a:rPr lang="en-AU" dirty="0" smtClean="0"/>
              <a:t>POC-RWG to </a:t>
            </a:r>
            <a:r>
              <a:rPr lang="en-AU" dirty="0"/>
              <a:t>email comments to </a:t>
            </a:r>
            <a:r>
              <a:rPr lang="en-AU" dirty="0" smtClean="0">
                <a:hlinkClick r:id="rId2"/>
              </a:rPr>
              <a:t>POC@aemo.com.au</a:t>
            </a:r>
            <a:endParaRPr lang="en-AU" dirty="0" smtClean="0"/>
          </a:p>
          <a:p>
            <a:pPr marL="0" indent="0">
              <a:buNone/>
            </a:pPr>
            <a:endParaRPr lang="en-AU" sz="1000" dirty="0"/>
          </a:p>
          <a:p>
            <a:pPr marL="0" indent="0">
              <a:buNone/>
            </a:pPr>
            <a:r>
              <a:rPr lang="en-AU" b="1" dirty="0" smtClean="0"/>
              <a:t>IRRP and templates v1.0 (final) – Next meeting</a:t>
            </a:r>
            <a:endParaRPr lang="en-AU" dirty="0" smtClean="0"/>
          </a:p>
          <a:p>
            <a:r>
              <a:rPr lang="en-AU" dirty="0" smtClean="0"/>
              <a:t>Finalise at October meeting, for November reporting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49749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707088" cy="857256"/>
          </a:xfrm>
        </p:spPr>
        <p:txBody>
          <a:bodyPr>
            <a:normAutofit/>
          </a:bodyPr>
          <a:lstStyle/>
          <a:p>
            <a:r>
              <a:rPr lang="en-AU" dirty="0"/>
              <a:t>4</a:t>
            </a:r>
            <a:r>
              <a:rPr lang="en-AU" dirty="0" smtClean="0"/>
              <a:t>. </a:t>
            </a:r>
            <a:r>
              <a:rPr lang="en-AU" dirty="0"/>
              <a:t>Industry readiness reporting </a:t>
            </a:r>
            <a:r>
              <a:rPr lang="en-AU" dirty="0" smtClean="0"/>
              <a:t>plan</a:t>
            </a:r>
            <a:br>
              <a:rPr lang="en-AU" dirty="0" smtClean="0"/>
            </a:br>
            <a:r>
              <a:rPr lang="en-AU" dirty="0" smtClean="0"/>
              <a:t>    – F</a:t>
            </a:r>
            <a:r>
              <a:rPr lang="en-AU" dirty="0" smtClean="0"/>
              <a:t>EEDBACK </a:t>
            </a:r>
            <a:r>
              <a:rPr lang="en-AU" dirty="0" smtClean="0"/>
              <a:t>AND CHANGES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08407"/>
            <a:ext cx="8229600" cy="47688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b="1" dirty="0" smtClean="0"/>
              <a:t>Participant versus Organisation</a:t>
            </a:r>
          </a:p>
          <a:p>
            <a:r>
              <a:rPr lang="en-AU" dirty="0" smtClean="0"/>
              <a:t>Propose that organisations complete one report per participant role, with exceptions:</a:t>
            </a:r>
          </a:p>
          <a:p>
            <a:pPr lvl="1"/>
            <a:r>
              <a:rPr lang="en-AU" dirty="0" smtClean="0"/>
              <a:t>MP and MDP combined</a:t>
            </a:r>
          </a:p>
          <a:p>
            <a:pPr lvl="1"/>
            <a:r>
              <a:rPr lang="en-AU" dirty="0" smtClean="0"/>
              <a:t>DNSP include initial MC</a:t>
            </a:r>
          </a:p>
          <a:p>
            <a:r>
              <a:rPr lang="en-AU" dirty="0" smtClean="0"/>
              <a:t>Propose that reporting be aggregated into these roles:</a:t>
            </a:r>
          </a:p>
          <a:p>
            <a:pPr lvl="1"/>
            <a:r>
              <a:rPr lang="en-AU" dirty="0" smtClean="0"/>
              <a:t>Retailer</a:t>
            </a:r>
          </a:p>
          <a:p>
            <a:pPr lvl="1"/>
            <a:r>
              <a:rPr lang="en-AU" dirty="0" smtClean="0"/>
              <a:t>DNSP (including initial MC)</a:t>
            </a:r>
          </a:p>
          <a:p>
            <a:pPr lvl="1"/>
            <a:r>
              <a:rPr lang="en-AU" dirty="0" smtClean="0"/>
              <a:t>MP and MDP</a:t>
            </a:r>
          </a:p>
          <a:p>
            <a:pPr lvl="1"/>
            <a:r>
              <a:rPr lang="en-AU" dirty="0" smtClean="0"/>
              <a:t>MC</a:t>
            </a:r>
          </a:p>
          <a:p>
            <a:pPr lvl="1"/>
            <a:r>
              <a:rPr lang="en-AU" dirty="0" smtClean="0"/>
              <a:t>Other (ENM and 3</a:t>
            </a:r>
            <a:r>
              <a:rPr lang="en-AU" baseline="30000" dirty="0" smtClean="0"/>
              <a:t>rd</a:t>
            </a:r>
            <a:r>
              <a:rPr lang="en-AU" dirty="0" smtClean="0"/>
              <a:t> party B2B participants)</a:t>
            </a:r>
          </a:p>
          <a:p>
            <a:pPr marL="0" indent="0">
              <a:buNone/>
            </a:pPr>
            <a:endParaRPr lang="en-AU" sz="1100" dirty="0"/>
          </a:p>
        </p:txBody>
      </p:sp>
    </p:spTree>
    <p:extLst>
      <p:ext uri="{BB962C8B-B14F-4D97-AF65-F5344CB8AC3E}">
        <p14:creationId xmlns:p14="http://schemas.microsoft.com/office/powerpoint/2010/main" val="3379192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707088" cy="857256"/>
          </a:xfrm>
        </p:spPr>
        <p:txBody>
          <a:bodyPr/>
          <a:lstStyle/>
          <a:p>
            <a:r>
              <a:rPr lang="en-AU" dirty="0"/>
              <a:t>4. Industry readiness reporting plan</a:t>
            </a:r>
            <a:br>
              <a:rPr lang="en-AU" dirty="0"/>
            </a:br>
            <a:r>
              <a:rPr lang="en-AU" dirty="0"/>
              <a:t>    – FEEDBACK AND CHANGES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08407"/>
            <a:ext cx="8229600" cy="47688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b="1" dirty="0" smtClean="0"/>
              <a:t>Jurisdictional reporting</a:t>
            </a:r>
          </a:p>
          <a:p>
            <a:r>
              <a:rPr lang="en-AU" dirty="0" smtClean="0"/>
              <a:t>Requesting AEMO and participants to report by  jurisdiction:</a:t>
            </a:r>
          </a:p>
          <a:p>
            <a:pPr lvl="1"/>
            <a:r>
              <a:rPr lang="en-AU" dirty="0" smtClean="0"/>
              <a:t>Overall traffic light status</a:t>
            </a:r>
          </a:p>
          <a:p>
            <a:pPr lvl="1"/>
            <a:r>
              <a:rPr lang="en-AU" dirty="0" smtClean="0"/>
              <a:t>Overall risk rating</a:t>
            </a:r>
          </a:p>
          <a:p>
            <a:pPr lvl="1"/>
            <a:r>
              <a:rPr lang="en-AU" dirty="0" smtClean="0"/>
              <a:t>Comments on specific jurisdictional readiness issues</a:t>
            </a:r>
          </a:p>
          <a:p>
            <a:r>
              <a:rPr lang="en-AU" dirty="0" smtClean="0"/>
              <a:t>Participants can choose to submit a separate report per jurisdiction</a:t>
            </a:r>
          </a:p>
          <a:p>
            <a:endParaRPr lang="en-AU" dirty="0" smtClean="0"/>
          </a:p>
          <a:p>
            <a:pPr marL="0" indent="0">
              <a:buNone/>
            </a:pPr>
            <a:endParaRPr lang="en-AU" sz="1100" dirty="0"/>
          </a:p>
        </p:txBody>
      </p:sp>
    </p:spTree>
    <p:extLst>
      <p:ext uri="{BB962C8B-B14F-4D97-AF65-F5344CB8AC3E}">
        <p14:creationId xmlns:p14="http://schemas.microsoft.com/office/powerpoint/2010/main" val="1358922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707088" cy="857256"/>
          </a:xfrm>
        </p:spPr>
        <p:txBody>
          <a:bodyPr/>
          <a:lstStyle/>
          <a:p>
            <a:r>
              <a:rPr lang="en-AU" dirty="0"/>
              <a:t>4. Industry readiness reporting plan</a:t>
            </a:r>
            <a:br>
              <a:rPr lang="en-AU" dirty="0"/>
            </a:br>
            <a:r>
              <a:rPr lang="en-AU" dirty="0"/>
              <a:t>    – FEEDBACK AND CHANGES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08407"/>
            <a:ext cx="8229600" cy="47688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b="1" dirty="0" smtClean="0"/>
              <a:t>Other</a:t>
            </a:r>
          </a:p>
          <a:p>
            <a:r>
              <a:rPr lang="en-AU" dirty="0" smtClean="0"/>
              <a:t>Reporting on the number of open risks and issues</a:t>
            </a:r>
          </a:p>
          <a:p>
            <a:r>
              <a:rPr lang="en-AU" dirty="0" smtClean="0"/>
              <a:t>Added specific criteria on readiness of B2B e-hub for industry testing</a:t>
            </a:r>
          </a:p>
          <a:p>
            <a:r>
              <a:rPr lang="en-AU" dirty="0" smtClean="0"/>
              <a:t>Notes field for general comments included</a:t>
            </a:r>
          </a:p>
          <a:p>
            <a:pPr marL="0" indent="0">
              <a:buNone/>
            </a:pPr>
            <a:r>
              <a:rPr lang="en-AU" b="1" dirty="0"/>
              <a:t>Contingency plans</a:t>
            </a:r>
          </a:p>
          <a:p>
            <a:r>
              <a:rPr lang="en-AU" dirty="0" smtClean="0"/>
              <a:t>No specific criteria asking participants if they have contingency measures in place</a:t>
            </a:r>
          </a:p>
          <a:p>
            <a:r>
              <a:rPr lang="en-AU" dirty="0" smtClean="0"/>
              <a:t>Implementation and Transition plans expected to have contingency planning incorporated</a:t>
            </a:r>
          </a:p>
          <a:p>
            <a:r>
              <a:rPr lang="en-AU" dirty="0" smtClean="0"/>
              <a:t>Purpose of reporting is to highlight areas where industry may need to develop industry-wide contingency measures</a:t>
            </a:r>
          </a:p>
          <a:p>
            <a:endParaRPr lang="en-AU" dirty="0" smtClean="0"/>
          </a:p>
          <a:p>
            <a:endParaRPr lang="en-AU" dirty="0" smtClean="0"/>
          </a:p>
          <a:p>
            <a:pPr lvl="1"/>
            <a:endParaRPr lang="en-AU" dirty="0" smtClean="0"/>
          </a:p>
          <a:p>
            <a:endParaRPr lang="en-AU" dirty="0" smtClean="0"/>
          </a:p>
          <a:p>
            <a:pPr marL="0" indent="0">
              <a:buNone/>
            </a:pPr>
            <a:endParaRPr lang="en-AU" sz="1100" dirty="0"/>
          </a:p>
        </p:txBody>
      </p:sp>
    </p:spTree>
    <p:extLst>
      <p:ext uri="{BB962C8B-B14F-4D97-AF65-F5344CB8AC3E}">
        <p14:creationId xmlns:p14="http://schemas.microsoft.com/office/powerpoint/2010/main" val="1340867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EMO09">
      <a:dk1>
        <a:srgbClr val="1E4164"/>
      </a:dk1>
      <a:lt1>
        <a:srgbClr val="FFFFFF"/>
      </a:lt1>
      <a:dk2>
        <a:srgbClr val="F37421"/>
      </a:dk2>
      <a:lt2>
        <a:srgbClr val="C41230"/>
      </a:lt2>
      <a:accent1>
        <a:srgbClr val="FFC222"/>
      </a:accent1>
      <a:accent2>
        <a:srgbClr val="948671"/>
      </a:accent2>
      <a:accent3>
        <a:srgbClr val="FFFFFF"/>
      </a:accent3>
      <a:accent4>
        <a:srgbClr val="1E4164"/>
      </a:accent4>
      <a:accent5>
        <a:srgbClr val="A9C399"/>
      </a:accent5>
      <a:accent6>
        <a:srgbClr val="CB7E80"/>
      </a:accent6>
      <a:hlink>
        <a:srgbClr val="F37421"/>
      </a:hlink>
      <a:folHlink>
        <a:srgbClr val="C4123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xternal AEMO powerpoint template.pptx" id="{1C6B682F-29C1-4B7F-8BBF-507962EDAB27}" vid="{B501CB5A-AC99-4B0F-8D8B-B0C7B0429B05}"/>
    </a:ext>
  </a:extLst>
</a:theme>
</file>

<file path=ppt/theme/theme2.xml><?xml version="1.0" encoding="utf-8"?>
<a:theme xmlns:a="http://schemas.openxmlformats.org/drawingml/2006/main" name="AEMO09">
  <a:themeElements>
    <a:clrScheme name="AEMO09">
      <a:dk1>
        <a:srgbClr val="1E4164"/>
      </a:dk1>
      <a:lt1>
        <a:srgbClr val="FFFFFF"/>
      </a:lt1>
      <a:dk2>
        <a:srgbClr val="F37421"/>
      </a:dk2>
      <a:lt2>
        <a:srgbClr val="C41230"/>
      </a:lt2>
      <a:accent1>
        <a:srgbClr val="FFC222"/>
      </a:accent1>
      <a:accent2>
        <a:srgbClr val="948671"/>
      </a:accent2>
      <a:accent3>
        <a:srgbClr val="FFFFFF"/>
      </a:accent3>
      <a:accent4>
        <a:srgbClr val="1E4164"/>
      </a:accent4>
      <a:accent5>
        <a:srgbClr val="A9C399"/>
      </a:accent5>
      <a:accent6>
        <a:srgbClr val="CB7E80"/>
      </a:accent6>
      <a:hlink>
        <a:srgbClr val="F37421"/>
      </a:hlink>
      <a:folHlink>
        <a:srgbClr val="C4123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xternal AEMO powerpoint template.pptx" id="{1C6B682F-29C1-4B7F-8BBF-507962EDAB27}" vid="{AD20D0BB-7AB8-4900-97BE-F6E901A2929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haredContentType xmlns="Microsoft.SharePoint.Taxonomy.ContentTypeSync" SourceId="409ac0fb-07cb-4169-8a26-def2760b5502" ContentTypeId="0x0101009BE89D58CAF0934CA32A20BCFFD353DC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EMOCustodian xmlns="a14523ce-dede-483e-883a-2d83261080bd">
      <UserInfo>
        <DisplayName/>
        <AccountId xsi:nil="true"/>
        <AccountType/>
      </UserInfo>
    </AEMOCustodian>
    <ArchiveDocument xmlns="a14523ce-dede-483e-883a-2d83261080bd">false</ArchiveDocument>
    <AEMODocumentTypeTaxHTField0 xmlns="a14523ce-dede-483e-883a-2d83261080bd">
      <Terms xmlns="http://schemas.microsoft.com/office/infopath/2007/PartnerControls">
        <TermInfo xmlns="http://schemas.microsoft.com/office/infopath/2007/PartnerControls">
          <TermName xmlns="http://schemas.microsoft.com/office/infopath/2007/PartnerControls">Operational Record</TermName>
          <TermId xmlns="http://schemas.microsoft.com/office/infopath/2007/PartnerControls">859762f2-4462-42eb-9744-c955c7e2c540</TermId>
        </TermInfo>
      </Terms>
    </AEMODocumentTypeTaxHTField0>
    <AEMOKeywordsTaxHTField0 xmlns="a14523ce-dede-483e-883a-2d83261080bd">
      <Terms xmlns="http://schemas.microsoft.com/office/infopath/2007/PartnerControls"/>
    </AEMOKeywordsTaxHTField0>
    <TaxCatchAll xmlns="a14523ce-dede-483e-883a-2d83261080bd">
      <Value>1</Value>
    </TaxCatchAll>
    <AEMODescription xmlns="a14523ce-dede-483e-883a-2d83261080bd" xsi:nil="true"/>
    <_dlc_DocId xmlns="a14523ce-dede-483e-883a-2d83261080bd">PROJECT-352-4466</_dlc_DocId>
    <_dlc_DocIdUrl xmlns="a14523ce-dede-483e-883a-2d83261080bd">
      <Url>http://sharedocs/projects/pocprogram/_layouts/15/DocIdRedir.aspx?ID=PROJECT-352-4466</Url>
      <Description>PROJECT-352-4466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EMODocument" ma:contentTypeID="0x0101009BE89D58CAF0934CA32A20BCFFD353DC00DDEC116C19245B4398932FF2C50DC75A" ma:contentTypeVersion="0" ma:contentTypeDescription="" ma:contentTypeScope="" ma:versionID="89bccbf02eec9f969d3651569cced181">
  <xsd:schema xmlns:xsd="http://www.w3.org/2001/XMLSchema" xmlns:xs="http://www.w3.org/2001/XMLSchema" xmlns:p="http://schemas.microsoft.com/office/2006/metadata/properties" xmlns:ns2="a14523ce-dede-483e-883a-2d83261080bd" targetNamespace="http://schemas.microsoft.com/office/2006/metadata/properties" ma:root="true" ma:fieldsID="7d74405751bc119387ad193d718cb389" ns2:_="">
    <xsd:import namespace="a14523ce-dede-483e-883a-2d83261080b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TaxCatchAll" minOccurs="0"/>
                <xsd:element ref="ns2:TaxCatchAllLabel" minOccurs="0"/>
                <xsd:element ref="ns2:AEMOCustodian" minOccurs="0"/>
                <xsd:element ref="ns2:AEMODescription" minOccurs="0"/>
                <xsd:element ref="ns2:AEMODocumentTypeTaxHTField0" minOccurs="0"/>
                <xsd:element ref="ns2:AEMOKeywordsTaxHTField0" minOccurs="0"/>
                <xsd:element ref="ns2:ArchiveDocum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4523ce-dede-483e-883a-2d83261080b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1" nillable="true" ma:displayName="Taxonomy Catch All Column" ma:hidden="true" ma:list="{93fb317b-587c-4d3f-8b3e-5de22a86522e}" ma:internalName="TaxCatchAll" ma:showField="CatchAllData" ma:web="dba14153-4303-4379-8f24-de02eb1e2c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" nillable="true" ma:displayName="Taxonomy Catch All Column1" ma:hidden="true" ma:list="{93fb317b-587c-4d3f-8b3e-5de22a86522e}" ma:internalName="TaxCatchAllLabel" ma:readOnly="true" ma:showField="CatchAllDataLabel" ma:web="dba14153-4303-4379-8f24-de02eb1e2c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EMOCustodian" ma:index="13" nillable="true" ma:displayName="AEMOCustodian" ma:list="UserInfo" ma:SharePointGroup="0" ma:internalName="AEMOCustodian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EMODescription" ma:index="14" nillable="true" ma:displayName="AEMODescription" ma:internalName="AEMODescription">
      <xsd:simpleType>
        <xsd:restriction base="dms:Note"/>
      </xsd:simpleType>
    </xsd:element>
    <xsd:element name="AEMODocumentTypeTaxHTField0" ma:index="15" nillable="true" ma:taxonomy="true" ma:internalName="AEMODocumentTypeTaxHTField0" ma:taxonomyFieldName="AEMODocumentType" ma:displayName="AEMODocumentType" ma:default="1;#Operational Record|859762f2-4462-42eb-9744-c955c7e2c540" ma:fieldId="{da861434-c661-4929-8c0f-a462c80621ee}" ma:sspId="409ac0fb-07cb-4169-8a26-def2760b5502" ma:termSetId="7d85e329-3a18-4351-8865-4c9585fd1cc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EMOKeywordsTaxHTField0" ma:index="17" nillable="true" ma:taxonomy="true" ma:internalName="AEMOKeywordsTaxHTField0" ma:taxonomyFieldName="AEMOKeywords" ma:displayName="AEMOKeywords" ma:default="" ma:fieldId="{443585ba-fce9-427e-bd78-308c17c973aa}" ma:taxonomyMulti="true" ma:sspId="409ac0fb-07cb-4169-8a26-def2760b5502" ma:termSetId="70885f33-8be5-4917-bc67-8833a068ef45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ArchiveDocument" ma:index="19" nillable="true" ma:displayName="ArchiveDocument" ma:default="0" ma:description="Checking this box will send the document to the AEMO Archive and leave a link in its place." ma:internalName="ArchiveDocument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6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Props1.xml><?xml version="1.0" encoding="utf-8"?>
<ds:datastoreItem xmlns:ds="http://schemas.openxmlformats.org/officeDocument/2006/customXml" ds:itemID="{9943A1C2-3EF9-4769-AF40-52D555F4A44B}"/>
</file>

<file path=customXml/itemProps2.xml><?xml version="1.0" encoding="utf-8"?>
<ds:datastoreItem xmlns:ds="http://schemas.openxmlformats.org/officeDocument/2006/customXml" ds:itemID="{ADFCA818-A819-4714-BC3B-24CFA3C85A61}"/>
</file>

<file path=customXml/itemProps3.xml><?xml version="1.0" encoding="utf-8"?>
<ds:datastoreItem xmlns:ds="http://schemas.openxmlformats.org/officeDocument/2006/customXml" ds:itemID="{37B6EC24-7385-47A5-9A3B-B1482B40C084}"/>
</file>

<file path=customXml/itemProps4.xml><?xml version="1.0" encoding="utf-8"?>
<ds:datastoreItem xmlns:ds="http://schemas.openxmlformats.org/officeDocument/2006/customXml" ds:itemID="{87CD6E7F-683F-4EAF-BF08-9D546007FF0A}"/>
</file>

<file path=customXml/itemProps5.xml><?xml version="1.0" encoding="utf-8"?>
<ds:datastoreItem xmlns:ds="http://schemas.openxmlformats.org/officeDocument/2006/customXml" ds:itemID="{AFF59611-EF38-4BED-882C-974128850531}"/>
</file>

<file path=customXml/itemProps6.xml><?xml version="1.0" encoding="utf-8"?>
<ds:datastoreItem xmlns:ds="http://schemas.openxmlformats.org/officeDocument/2006/customXml" ds:itemID="{C2770FD9-F715-4672-9ACB-ABBE46C87A31}"/>
</file>

<file path=docProps/app.xml><?xml version="1.0" encoding="utf-8"?>
<Properties xmlns="http://schemas.openxmlformats.org/officeDocument/2006/extended-properties" xmlns:vt="http://schemas.openxmlformats.org/officeDocument/2006/docPropsVTypes">
  <Template>External AEMO powerpoint template</Template>
  <TotalTime>486</TotalTime>
  <Words>1055</Words>
  <Application>Microsoft Office PowerPoint</Application>
  <PresentationFormat>On-screen Show (4:3)</PresentationFormat>
  <Paragraphs>188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Courier New</vt:lpstr>
      <vt:lpstr>Wingdings</vt:lpstr>
      <vt:lpstr>Office Theme</vt:lpstr>
      <vt:lpstr>AEMO09</vt:lpstr>
      <vt:lpstr>AEMO ‘Power of choice’ Readiness Working Group (POC-RWG)</vt:lpstr>
      <vt:lpstr>Agenda</vt:lpstr>
      <vt:lpstr>1. Welcome and introduction</vt:lpstr>
      <vt:lpstr>2. Administration – Actions summary</vt:lpstr>
      <vt:lpstr>3. Market Readiness Strategy</vt:lpstr>
      <vt:lpstr>4. Industry readiness reporting plan</vt:lpstr>
      <vt:lpstr>4. Industry readiness reporting plan     – FEEDBACK AND CHANGES</vt:lpstr>
      <vt:lpstr>4. Industry readiness reporting plan     – FEEDBACK AND CHANGES</vt:lpstr>
      <vt:lpstr>4. Industry readiness reporting plan     – FEEDBACK AND CHANGES</vt:lpstr>
      <vt:lpstr>5. Participant information Sessions     – Scoping</vt:lpstr>
      <vt:lpstr>5. Participant information Sessions     – Scoping</vt:lpstr>
      <vt:lpstr>5. Participant Information sessions      – Example “run Sheet” (4hrs)</vt:lpstr>
      <vt:lpstr>[example only]  Participant information session #1  “overview of POC key obligations”</vt:lpstr>
      <vt:lpstr>5. Participant Information session #1    – scoping</vt:lpstr>
      <vt:lpstr>5. Participant Information session #1    – scoping</vt:lpstr>
      <vt:lpstr>6. Closing</vt:lpstr>
    </vt:vector>
  </TitlesOfParts>
  <Company>AEMO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Slavko Jovanoski</dc:creator>
  <cp:lastModifiedBy>Slavko Jovanoski</cp:lastModifiedBy>
  <cp:revision>115</cp:revision>
  <dcterms:created xsi:type="dcterms:W3CDTF">2016-07-31T23:20:21Z</dcterms:created>
  <dcterms:modified xsi:type="dcterms:W3CDTF">2016-08-30T23:42:28Z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0x0101009BE89D58CAF0934CA32A20BCFFD353DC00DDEC116C19245B4398932FF2C50DC75A</vt:lpwstr>
  </property>
  <property fmtid="{D5CDD505-2E9C-101B-9397-08002B2CF9AE}" pid="3" name="_dlc_DocIdItemGuid">
    <vt:lpwstr>f74f0aff-8b69-438e-bd86-01ecb53be2ab</vt:lpwstr>
  </property>
  <property fmtid="{D5CDD505-2E9C-101B-9397-08002B2CF9AE}" pid="4" name="AEMODocumentType">
    <vt:lpwstr>1;#Operational Record|859762f2-4462-42eb-9744-c955c7e2c540</vt:lpwstr>
  </property>
  <property fmtid="{D5CDD505-2E9C-101B-9397-08002B2CF9AE}" pid="5" name="AEMOKeywords">
    <vt:lpwstr/>
  </property>
</Properties>
</file>