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7"/>
    <p:sldMasterId id="2147483668" r:id="rId8"/>
  </p:sldMasterIdLst>
  <p:notesMasterIdLst>
    <p:notesMasterId r:id="rId35"/>
  </p:notesMasterIdLst>
  <p:handoutMasterIdLst>
    <p:handoutMasterId r:id="rId36"/>
  </p:handoutMasterIdLst>
  <p:sldIdLst>
    <p:sldId id="256" r:id="rId9"/>
    <p:sldId id="261" r:id="rId10"/>
    <p:sldId id="295" r:id="rId11"/>
    <p:sldId id="346" r:id="rId12"/>
    <p:sldId id="355" r:id="rId13"/>
    <p:sldId id="347" r:id="rId14"/>
    <p:sldId id="354" r:id="rId15"/>
    <p:sldId id="303" r:id="rId16"/>
    <p:sldId id="352" r:id="rId17"/>
    <p:sldId id="353" r:id="rId18"/>
    <p:sldId id="351" r:id="rId19"/>
    <p:sldId id="328" r:id="rId20"/>
    <p:sldId id="299" r:id="rId21"/>
    <p:sldId id="340" r:id="rId22"/>
    <p:sldId id="331" r:id="rId23"/>
    <p:sldId id="332" r:id="rId24"/>
    <p:sldId id="333" r:id="rId25"/>
    <p:sldId id="334" r:id="rId26"/>
    <p:sldId id="348" r:id="rId27"/>
    <p:sldId id="349" r:id="rId28"/>
    <p:sldId id="350" r:id="rId29"/>
    <p:sldId id="343" r:id="rId30"/>
    <p:sldId id="344" r:id="rId31"/>
    <p:sldId id="345" r:id="rId32"/>
    <p:sldId id="327" r:id="rId33"/>
    <p:sldId id="302" r:id="rId34"/>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Sheridan" initials="TS" lastIdx="1" clrIdx="0">
    <p:extLst/>
  </p:cmAuthor>
  <p:cmAuthor id="2" name="Brendan Ring" initials="BR" lastIdx="1" clrIdx="1">
    <p:extLst>
      <p:ext uri="{19B8F6BF-5375-455C-9EA6-DF929625EA0E}">
        <p15:presenceInfo xmlns:p15="http://schemas.microsoft.com/office/powerpoint/2012/main" userId="S-1-5-21-256186967-1468483519-2110688028-19948" providerId="AD"/>
      </p:ext>
    </p:extLst>
  </p:cmAuthor>
  <p:cmAuthor id="3" name="AEMO" initials="AEMO" lastIdx="2" clrIdx="2">
    <p:extLst>
      <p:ext uri="{19B8F6BF-5375-455C-9EA6-DF929625EA0E}">
        <p15:presenceInfo xmlns:p15="http://schemas.microsoft.com/office/powerpoint/2012/main" userId="AEM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52" autoAdjust="0"/>
    <p:restoredTop sz="94660"/>
  </p:normalViewPr>
  <p:slideViewPr>
    <p:cSldViewPr>
      <p:cViewPr varScale="1">
        <p:scale>
          <a:sx n="120" d="100"/>
          <a:sy n="120" d="100"/>
        </p:scale>
        <p:origin x="120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98"/>
    </p:cViewPr>
  </p:sorterViewPr>
  <p:notesViewPr>
    <p:cSldViewPr>
      <p:cViewPr varScale="1">
        <p:scale>
          <a:sx n="53" d="100"/>
          <a:sy n="53" d="100"/>
        </p:scale>
        <p:origin x="-1842"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1.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8FCBEE0F-9B4D-491C-84BB-3E9E0070B385}" type="datetime6">
              <a:rPr lang="en-AU" smtClean="0"/>
              <a:pPr/>
              <a:t>February 16</a:t>
            </a:fld>
            <a:endParaRPr lang="en-AU" dirty="0"/>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EA99B4BD-713B-4495-9D01-E8924967338D}" type="slidenum">
              <a:rPr lang="en-AU" smtClean="0"/>
              <a:pPr/>
              <a:t>‹#›</a:t>
            </a:fld>
            <a:endParaRPr lang="en-AU" dirty="0"/>
          </a:p>
        </p:txBody>
      </p:sp>
    </p:spTree>
    <p:extLst>
      <p:ext uri="{BB962C8B-B14F-4D97-AF65-F5344CB8AC3E}">
        <p14:creationId xmlns:p14="http://schemas.microsoft.com/office/powerpoint/2010/main" val="57249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03ACC81A-B302-4C12-B328-398E6FA12FC5}" type="datetime6">
              <a:rPr lang="en-AU" smtClean="0"/>
              <a:pPr/>
              <a:t>February 16</a:t>
            </a:fld>
            <a:endParaRPr lang="en-AU" dirty="0"/>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6CE55DB7-4594-4DFF-AA9B-D4C01173DE38}" type="slidenum">
              <a:rPr lang="en-AU" smtClean="0"/>
              <a:pPr/>
              <a:t>‹#›</a:t>
            </a:fld>
            <a:endParaRPr lang="en-AU" dirty="0"/>
          </a:p>
        </p:txBody>
      </p:sp>
    </p:spTree>
    <p:extLst>
      <p:ext uri="{BB962C8B-B14F-4D97-AF65-F5344CB8AC3E}">
        <p14:creationId xmlns:p14="http://schemas.microsoft.com/office/powerpoint/2010/main" val="399128095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Title-Page-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ctrTitle" hasCustomPrompt="1"/>
          </p:nvPr>
        </p:nvSpPr>
        <p:spPr>
          <a:xfrm>
            <a:off x="714348" y="500042"/>
            <a:ext cx="7772400" cy="1470025"/>
          </a:xfrm>
        </p:spPr>
        <p:txBody>
          <a:bodyPr anchor="b">
            <a:normAutofit/>
          </a:bodyPr>
          <a:lstStyle>
            <a:lvl1pPr algn="l">
              <a:defRPr sz="3000" cap="all" baseline="0">
                <a:solidFill>
                  <a:schemeClr val="accent3"/>
                </a:solidFill>
              </a:defRPr>
            </a:lvl1pPr>
          </a:lstStyle>
          <a:p>
            <a:r>
              <a:rPr lang="en-US" dirty="0" smtClean="0"/>
              <a:t>CLICK TO EDIT MASTER TITLE STYLE</a:t>
            </a:r>
            <a:endParaRPr lang="en-AU" dirty="0"/>
          </a:p>
        </p:txBody>
      </p:sp>
      <p:sp>
        <p:nvSpPr>
          <p:cNvPr id="3" name="Subtitle 2"/>
          <p:cNvSpPr>
            <a:spLocks noGrp="1"/>
          </p:cNvSpPr>
          <p:nvPr>
            <p:ph type="subTitle" idx="1" hasCustomPrompt="1"/>
          </p:nvPr>
        </p:nvSpPr>
        <p:spPr>
          <a:xfrm>
            <a:off x="714348" y="2214554"/>
            <a:ext cx="6400800" cy="500066"/>
          </a:xfrm>
        </p:spPr>
        <p:txBody>
          <a:bodyPr anchor="b">
            <a:normAutofit/>
          </a:bodyPr>
          <a:lstStyle>
            <a:lvl1pPr marL="0" indent="0" algn="l">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October 09</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ilver Section Header">
    <p:spTree>
      <p:nvGrpSpPr>
        <p:cNvPr id="1" name=""/>
        <p:cNvGrpSpPr/>
        <p:nvPr/>
      </p:nvGrpSpPr>
      <p:grpSpPr>
        <a:xfrm>
          <a:off x="0" y="0"/>
          <a:ext cx="0" cy="0"/>
          <a:chOff x="0" y="0"/>
          <a:chExt cx="0" cy="0"/>
        </a:xfrm>
      </p:grpSpPr>
      <p:pic>
        <p:nvPicPr>
          <p:cNvPr id="4" name="Picture 3" descr="silver lines.JPG"/>
          <p:cNvPicPr>
            <a:picLocks noChangeAspect="1"/>
          </p:cNvPicPr>
          <p:nvPr/>
        </p:nvPicPr>
        <p:blipFill>
          <a:blip r:embed="rId2" cstate="print"/>
          <a:stretch>
            <a:fillRect/>
          </a:stretch>
        </p:blipFill>
        <p:spPr>
          <a:xfrm>
            <a:off x="1" y="-14257"/>
            <a:ext cx="9144000" cy="6872258"/>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Layout">
    <p:spTree>
      <p:nvGrpSpPr>
        <p:cNvPr id="1" name=""/>
        <p:cNvGrpSpPr/>
        <p:nvPr/>
      </p:nvGrpSpPr>
      <p:grpSpPr>
        <a:xfrm>
          <a:off x="0" y="0"/>
          <a:ext cx="0" cy="0"/>
          <a:chOff x="0" y="0"/>
          <a:chExt cx="0" cy="0"/>
        </a:xfrm>
      </p:grpSpPr>
      <p:pic>
        <p:nvPicPr>
          <p:cNvPr id="7" name="Picture 6" descr="red lines.bmp"/>
          <p:cNvPicPr>
            <a:picLocks noChangeAspect="1"/>
          </p:cNvPicPr>
          <p:nvPr/>
        </p:nvPicPr>
        <p:blipFill>
          <a:blip r:embed="rId2" cstate="print"/>
          <a:stretch>
            <a:fillRect/>
          </a:stretch>
        </p:blipFill>
        <p:spPr>
          <a:xfrm>
            <a:off x="1" y="0"/>
            <a:ext cx="9144032" cy="6858000"/>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ilver Agenda Layout">
    <p:spTree>
      <p:nvGrpSpPr>
        <p:cNvPr id="1" name=""/>
        <p:cNvGrpSpPr/>
        <p:nvPr/>
      </p:nvGrpSpPr>
      <p:grpSpPr>
        <a:xfrm>
          <a:off x="0" y="0"/>
          <a:ext cx="0" cy="0"/>
          <a:chOff x="0" y="0"/>
          <a:chExt cx="0" cy="0"/>
        </a:xfrm>
      </p:grpSpPr>
      <p:pic>
        <p:nvPicPr>
          <p:cNvPr id="6" name="Picture 5" descr="silver lines.JPG"/>
          <p:cNvPicPr>
            <a:picLocks noChangeAspect="1"/>
          </p:cNvPicPr>
          <p:nvPr/>
        </p:nvPicPr>
        <p:blipFill>
          <a:blip r:embed="rId2" cstate="print"/>
          <a:stretch>
            <a:fillRect/>
          </a:stretch>
        </p:blipFill>
        <p:spPr>
          <a:xfrm>
            <a:off x="1" y="-14257"/>
            <a:ext cx="9144000" cy="6872258"/>
          </a:xfrm>
          <a:prstGeom prst="rect">
            <a:avLst/>
          </a:prstGeom>
        </p:spPr>
      </p:pic>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Content Placeholder 2"/>
          <p:cNvSpPr>
            <a:spLocks noGrp="1"/>
          </p:cNvSpPr>
          <p:nvPr>
            <p:ph sz="half" idx="10"/>
          </p:nvPr>
        </p:nvSpPr>
        <p:spPr>
          <a:xfrm>
            <a:off x="4572000" y="1617681"/>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bg1"/>
                </a:solidFill>
              </a:defRPr>
            </a:lvl1pPr>
            <a:lvl2pPr marL="820738" indent="-457200">
              <a:buFont typeface="+mj-lt"/>
              <a:buAutoNum type="arabicPeriod"/>
              <a:defRPr>
                <a:solidFill>
                  <a:schemeClr val="bg1"/>
                </a:solidFill>
              </a:defRPr>
            </a:lvl2pPr>
            <a:lvl3pPr>
              <a:buFont typeface="Arial" pitchFamily="34" charset="0"/>
              <a:buChar char="•"/>
              <a:defRPr>
                <a:solidFill>
                  <a:schemeClr val="bg1"/>
                </a:solidFill>
              </a:defRPr>
            </a:lvl3pPr>
            <a:lvl4pPr>
              <a:buFont typeface="Courier New" pitchFamily="49" charset="0"/>
              <a:buChar char="o"/>
              <a:defRPr>
                <a:solidFill>
                  <a:schemeClr val="bg1"/>
                </a:solidFill>
              </a:defRPr>
            </a:lvl4pPr>
            <a:lvl5pPr>
              <a:buFont typeface="Wingdings" pitchFamily="2" charset="2"/>
              <a:buChar char="Ø"/>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descr="red lines.bmp"/>
          <p:cNvPicPr>
            <a:picLocks noChangeAspect="1"/>
          </p:cNvPicPr>
          <p:nvPr/>
        </p:nvPicPr>
        <p:blipFill>
          <a:blip r:embed="rId2" cstate="print"/>
          <a:stretch>
            <a:fillRect/>
          </a:stretch>
        </p:blipFill>
        <p:spPr>
          <a:xfrm>
            <a:off x="1" y="0"/>
            <a:ext cx="9144032" cy="6858000"/>
          </a:xfrm>
          <a:prstGeom prst="rect">
            <a:avLst/>
          </a:prstGeom>
        </p:spPr>
      </p:pic>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jpe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Masthead-Generic.jpg"/>
          <p:cNvPicPr>
            <a:picLocks/>
          </p:cNvPicPr>
          <p:nvPr userDrawn="1"/>
        </p:nvPicPr>
        <p:blipFill>
          <a:blip r:embed="rId9" cstate="print"/>
          <a:stretch>
            <a:fillRect/>
          </a:stretch>
        </p:blipFill>
        <p:spPr>
          <a:xfrm>
            <a:off x="0" y="0"/>
            <a:ext cx="9147600" cy="1078992"/>
          </a:xfrm>
          <a:prstGeom prst="rect">
            <a:avLst/>
          </a:prstGeom>
        </p:spPr>
      </p:pic>
      <p:sp>
        <p:nvSpPr>
          <p:cNvPr id="2" name="Title Placeholder 1"/>
          <p:cNvSpPr>
            <a:spLocks noGrp="1"/>
          </p:cNvSpPr>
          <p:nvPr>
            <p:ph type="title"/>
          </p:nvPr>
        </p:nvSpPr>
        <p:spPr>
          <a:xfrm>
            <a:off x="457200" y="214290"/>
            <a:ext cx="6472254"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userDrawn="1"/>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2" r:id="rId5"/>
    <p:sldLayoutId id="2147483653" r:id="rId6"/>
    <p:sldLayoutId id="2147483654" r:id="rId7"/>
  </p:sldLayoutIdLst>
  <p:hf hdr="0" ftr="0" dt="0"/>
  <p:txStyles>
    <p:titleStyle>
      <a:lvl1pPr algn="l" defTabSz="914400" rtl="0" eaLnBrk="1" latinLnBrk="0" hangingPunct="1">
        <a:spcBef>
          <a:spcPct val="0"/>
        </a:spcBef>
        <a:buNone/>
        <a:defRPr sz="2400" kern="1200" cap="all" baseline="0">
          <a:solidFill>
            <a:schemeClr val="accent3"/>
          </a:solidFill>
          <a:latin typeface="+mj-lt"/>
          <a:ea typeface="+mj-ea"/>
          <a:cs typeface="+mj-cs"/>
        </a:defRPr>
      </a:lvl1pPr>
    </p:titleStyle>
    <p:bodyStyle>
      <a:lvl1pPr marL="363538" indent="-363538"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325" indent="-363538"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4613" indent="-268288"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900" indent="-268288"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14290"/>
            <a:ext cx="6329378"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pic>
        <p:nvPicPr>
          <p:cNvPr id="6" name="Picture 5" descr="Header 1"/>
          <p:cNvPicPr/>
          <p:nvPr/>
        </p:nvPicPr>
        <p:blipFill>
          <a:blip r:embed="rId10"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hdr="0" ftr="0" dt="0"/>
  <p:txStyles>
    <p:titleStyle>
      <a:lvl1pPr algn="l" defTabSz="914400" rtl="0" eaLnBrk="1" latinLnBrk="0" hangingPunct="1">
        <a:spcBef>
          <a:spcPct val="0"/>
        </a:spcBef>
        <a:buNone/>
        <a:defRPr sz="2400" kern="1200" cap="all" baseline="0">
          <a:solidFill>
            <a:schemeClr val="tx1"/>
          </a:solidFill>
          <a:latin typeface="+mj-lt"/>
          <a:ea typeface="+mj-ea"/>
          <a:cs typeface="+mj-cs"/>
        </a:defRPr>
      </a:lvl1pPr>
    </p:titleStyle>
    <p:bodyStyle>
      <a:lvl1pPr marL="363600" indent="-363600"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400" indent="-363600"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6400" indent="-2700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800" indent="-270000"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smtClean="0"/>
              <a:t>POC Procedures Working Group</a:t>
            </a:r>
            <a:br>
              <a:rPr lang="en-AU" dirty="0" smtClean="0"/>
            </a:br>
            <a:r>
              <a:rPr lang="en-AU" dirty="0" smtClean="0"/>
              <a:t>Discussion Topics II</a:t>
            </a:r>
            <a:endParaRPr lang="en-AU" dirty="0"/>
          </a:p>
        </p:txBody>
      </p:sp>
      <p:sp>
        <p:nvSpPr>
          <p:cNvPr id="3" name="Subtitle 2"/>
          <p:cNvSpPr>
            <a:spLocks noGrp="1"/>
          </p:cNvSpPr>
          <p:nvPr>
            <p:ph type="subTitle" idx="1"/>
          </p:nvPr>
        </p:nvSpPr>
        <p:spPr/>
        <p:txBody>
          <a:bodyPr/>
          <a:lstStyle/>
          <a:p>
            <a:r>
              <a:rPr lang="en-AU" dirty="0" smtClean="0">
                <a:solidFill>
                  <a:schemeClr val="bg1"/>
                </a:solidFill>
              </a:rPr>
              <a:t>15-16 February </a:t>
            </a:r>
            <a:r>
              <a:rPr lang="en-AU" dirty="0" smtClean="0"/>
              <a:t>2016</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MSATS </a:t>
            </a:r>
            <a:r>
              <a:rPr lang="en-AU" dirty="0" smtClean="0"/>
              <a:t>Requirements </a:t>
            </a:r>
            <a:r>
              <a:rPr lang="en-AU" dirty="0"/>
              <a:t>- Objection Code Review -    </a:t>
            </a:r>
            <a:r>
              <a:rPr lang="en-AU" dirty="0" smtClean="0"/>
              <a:t>Discussion</a:t>
            </a:r>
            <a:endParaRPr lang="en-AU" dirty="0"/>
          </a:p>
        </p:txBody>
      </p:sp>
      <p:graphicFrame>
        <p:nvGraphicFramePr>
          <p:cNvPr id="6" name="Table 5"/>
          <p:cNvGraphicFramePr>
            <a:graphicFrameLocks noGrp="1"/>
          </p:cNvGraphicFramePr>
          <p:nvPr>
            <p:extLst>
              <p:ext uri="{D42A27DB-BD31-4B8C-83A1-F6EECF244321}">
                <p14:modId xmlns:p14="http://schemas.microsoft.com/office/powerpoint/2010/main" val="1261153431"/>
              </p:ext>
            </p:extLst>
          </p:nvPr>
        </p:nvGraphicFramePr>
        <p:xfrm>
          <a:off x="107504" y="1196753"/>
          <a:ext cx="8784976" cy="3296441"/>
        </p:xfrm>
        <a:graphic>
          <a:graphicData uri="http://schemas.openxmlformats.org/drawingml/2006/table">
            <a:tbl>
              <a:tblPr firstRow="1" bandRow="1">
                <a:tableStyleId>{5C22544A-7EE6-4342-B048-85BDC9FD1C3A}</a:tableStyleId>
              </a:tblPr>
              <a:tblGrid>
                <a:gridCol w="1080120"/>
                <a:gridCol w="4608512"/>
                <a:gridCol w="3096344"/>
              </a:tblGrid>
              <a:tr h="322982">
                <a:tc>
                  <a:txBody>
                    <a:bodyPr/>
                    <a:lstStyle/>
                    <a:p>
                      <a:pPr algn="l" rtl="0" fontAlgn="t"/>
                      <a:r>
                        <a:rPr lang="en-AU" sz="1400" u="none" strike="noStrike" dirty="0" smtClean="0">
                          <a:solidFill>
                            <a:schemeClr val="tx1"/>
                          </a:solidFill>
                          <a:effectLst/>
                          <a:latin typeface="+mn-lt"/>
                        </a:rPr>
                        <a:t>Objection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a:solidFill>
                            <a:schemeClr val="tx1"/>
                          </a:solidFill>
                          <a:effectLst/>
                          <a:latin typeface="+mn-lt"/>
                        </a:rPr>
                        <a:t>Description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smtClean="0">
                          <a:solidFill>
                            <a:schemeClr val="tx1"/>
                          </a:solidFill>
                          <a:effectLst/>
                          <a:latin typeface="+mn-lt"/>
                        </a:rPr>
                        <a:t>Comment / Question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833610">
                <a:tc>
                  <a:txBody>
                    <a:bodyPr/>
                    <a:lstStyle/>
                    <a:p>
                      <a:pPr algn="l" rtl="0" fontAlgn="t"/>
                      <a:r>
                        <a:rPr lang="en-AU" sz="1400" b="0" i="0" u="none" strike="noStrike" dirty="0" smtClean="0">
                          <a:solidFill>
                            <a:schemeClr val="tx1"/>
                          </a:solidFill>
                          <a:effectLst/>
                          <a:latin typeface="+mn-lt"/>
                        </a:rPr>
                        <a:t>DEBT</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Aged debt meeting jurisdictional limit</a:t>
                      </a:r>
                    </a:p>
                    <a:p>
                      <a:pPr algn="l" rtl="0" fontAlgn="t"/>
                      <a:r>
                        <a:rPr lang="en-AU" sz="1400" b="0" i="0" u="none" strike="noStrike" dirty="0" smtClean="0">
                          <a:solidFill>
                            <a:schemeClr val="tx1"/>
                          </a:solidFill>
                          <a:effectLst/>
                          <a:latin typeface="+mn-lt"/>
                        </a:rPr>
                        <a:t>Jurisdictions which have allowed objections on the basis of bad debt will need to ensure that the use of this code will not breach privacy legislation</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If the jurisdictional requirements are still valid, then the codes appear reasonable.  Review timing.</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44081">
                <a:tc>
                  <a:txBody>
                    <a:bodyPr/>
                    <a:lstStyle/>
                    <a:p>
                      <a:pPr algn="l" rtl="0" fontAlgn="t"/>
                      <a:r>
                        <a:rPr lang="en-AU" sz="1400" b="0" i="0" u="none" strike="noStrike" dirty="0" smtClean="0">
                          <a:solidFill>
                            <a:schemeClr val="tx1"/>
                          </a:solidFill>
                          <a:effectLst/>
                          <a:latin typeface="+mn-lt"/>
                        </a:rPr>
                        <a:t>DECLINED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Identified party declines to perform service</a:t>
                      </a:r>
                    </a:p>
                    <a:p>
                      <a:pPr algn="l" rtl="0" fontAlgn="t"/>
                      <a:r>
                        <a:rPr lang="en-AU" sz="1400" b="0" i="0" u="none" strike="noStrike" dirty="0" smtClean="0">
                          <a:solidFill>
                            <a:schemeClr val="tx1"/>
                          </a:solidFill>
                          <a:effectLst/>
                          <a:latin typeface="+mn-lt"/>
                        </a:rPr>
                        <a:t>For use by nominated new party to indicate that they decline to act in the role they have been nominated for</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Do we need this objection code? The MC is responsible for that, why do we need it?</a:t>
                      </a:r>
                    </a:p>
                    <a:p>
                      <a:pPr algn="l" rtl="0" fontAlgn="t"/>
                      <a:r>
                        <a:rPr lang="en-AU" sz="1400" b="0" i="0" u="none" strike="noStrike" dirty="0" smtClean="0">
                          <a:solidFill>
                            <a:schemeClr val="tx1"/>
                          </a:solidFill>
                          <a:effectLst/>
                          <a:latin typeface="+mn-lt"/>
                        </a:rPr>
                        <a:t>See BADPARTY above – same comments appear to apply in this case.</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40467">
                <a:tc>
                  <a:txBody>
                    <a:bodyPr/>
                    <a:lstStyle/>
                    <a:p>
                      <a:pPr algn="l" rtl="0" fontAlgn="t"/>
                      <a:r>
                        <a:rPr lang="en-AU" sz="1400" b="0" i="0" u="none" strike="noStrike" dirty="0" smtClean="0">
                          <a:solidFill>
                            <a:schemeClr val="tx1"/>
                          </a:solidFill>
                          <a:effectLst/>
                          <a:latin typeface="+mn-lt"/>
                        </a:rPr>
                        <a:t>NOTRESP</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Not Responsible for NMI in the identified role</a:t>
                      </a:r>
                    </a:p>
                    <a:p>
                      <a:pPr algn="l" rtl="0" fontAlgn="t"/>
                      <a:r>
                        <a:rPr lang="en-AU" sz="1400" b="0" i="0" u="none" strike="noStrike" dirty="0" smtClean="0">
                          <a:solidFill>
                            <a:schemeClr val="tx1"/>
                          </a:solidFill>
                          <a:effectLst/>
                          <a:latin typeface="+mn-lt"/>
                        </a:rPr>
                        <a:t>For use by a nominated current party to indicate that the data in the central database is incorrect because they are not the current party</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Rarely used.  Do stakeholders</a:t>
                      </a:r>
                      <a:r>
                        <a:rPr lang="en-AU" sz="1400" b="0" i="0" u="none" strike="noStrike" baseline="0" dirty="0" smtClean="0">
                          <a:solidFill>
                            <a:schemeClr val="tx1"/>
                          </a:solidFill>
                          <a:effectLst/>
                          <a:latin typeface="+mn-lt"/>
                        </a:rPr>
                        <a:t> consider that this is still needed?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41176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MSATS </a:t>
            </a:r>
            <a:r>
              <a:rPr lang="en-AU" dirty="0" smtClean="0"/>
              <a:t>Requirements </a:t>
            </a:r>
            <a:r>
              <a:rPr lang="en-AU" dirty="0"/>
              <a:t>- Objection Code Review -    </a:t>
            </a:r>
            <a:r>
              <a:rPr lang="en-AU" dirty="0" smtClean="0"/>
              <a:t>discussion</a:t>
            </a:r>
            <a:endParaRPr lang="en-AU" dirty="0"/>
          </a:p>
        </p:txBody>
      </p:sp>
      <p:graphicFrame>
        <p:nvGraphicFramePr>
          <p:cNvPr id="6" name="Table 5"/>
          <p:cNvGraphicFramePr>
            <a:graphicFrameLocks noGrp="1"/>
          </p:cNvGraphicFramePr>
          <p:nvPr>
            <p:extLst>
              <p:ext uri="{D42A27DB-BD31-4B8C-83A1-F6EECF244321}">
                <p14:modId xmlns:p14="http://schemas.microsoft.com/office/powerpoint/2010/main" val="1631194846"/>
              </p:ext>
            </p:extLst>
          </p:nvPr>
        </p:nvGraphicFramePr>
        <p:xfrm>
          <a:off x="107504" y="1196753"/>
          <a:ext cx="8784976" cy="4701753"/>
        </p:xfrm>
        <a:graphic>
          <a:graphicData uri="http://schemas.openxmlformats.org/drawingml/2006/table">
            <a:tbl>
              <a:tblPr firstRow="1" bandRow="1">
                <a:tableStyleId>{5C22544A-7EE6-4342-B048-85BDC9FD1C3A}</a:tableStyleId>
              </a:tblPr>
              <a:tblGrid>
                <a:gridCol w="1080120"/>
                <a:gridCol w="4608512"/>
                <a:gridCol w="3096344"/>
              </a:tblGrid>
              <a:tr h="322982">
                <a:tc>
                  <a:txBody>
                    <a:bodyPr/>
                    <a:lstStyle/>
                    <a:p>
                      <a:pPr algn="l" rtl="0" fontAlgn="t"/>
                      <a:r>
                        <a:rPr lang="en-AU" sz="1400" u="none" strike="noStrike" dirty="0" smtClean="0">
                          <a:solidFill>
                            <a:schemeClr val="tx1"/>
                          </a:solidFill>
                          <a:effectLst/>
                          <a:latin typeface="+mn-lt"/>
                        </a:rPr>
                        <a:t>Objection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a:solidFill>
                            <a:schemeClr val="tx1"/>
                          </a:solidFill>
                          <a:effectLst/>
                          <a:latin typeface="+mn-lt"/>
                        </a:rPr>
                        <a:t>Description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smtClean="0">
                          <a:solidFill>
                            <a:schemeClr val="tx1"/>
                          </a:solidFill>
                          <a:effectLst/>
                          <a:latin typeface="+mn-lt"/>
                        </a:rPr>
                        <a:t>Comment / Question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1040467">
                <a:tc>
                  <a:txBody>
                    <a:bodyPr/>
                    <a:lstStyle/>
                    <a:p>
                      <a:pPr algn="l" rtl="0" fontAlgn="t"/>
                      <a:r>
                        <a:rPr lang="en-AU" sz="1400" b="0" i="0" u="none" strike="noStrike" dirty="0" smtClean="0">
                          <a:solidFill>
                            <a:schemeClr val="tx1"/>
                          </a:solidFill>
                          <a:effectLst/>
                          <a:latin typeface="+mn-lt"/>
                        </a:rPr>
                        <a:t>RETRO</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Retrospective Transfer Issue</a:t>
                      </a:r>
                    </a:p>
                    <a:p>
                      <a:pPr algn="l" rtl="0" fontAlgn="t"/>
                      <a:r>
                        <a:rPr lang="en-AU" sz="1400" b="0" i="0" u="none" strike="noStrike" dirty="0" smtClean="0">
                          <a:solidFill>
                            <a:schemeClr val="tx1"/>
                          </a:solidFill>
                          <a:effectLst/>
                          <a:latin typeface="+mn-lt"/>
                        </a:rPr>
                        <a:t>Party does not agree to a retrospective transfer</a:t>
                      </a:r>
                    </a:p>
                    <a:p>
                      <a:pPr algn="l" rtl="0" fontAlgn="t"/>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Is this required? Seems to be covered by commercial agreement</a:t>
                      </a:r>
                    </a:p>
                    <a:p>
                      <a:pPr algn="l" rtl="0" fontAlgn="t"/>
                      <a:r>
                        <a:rPr lang="en-AU" sz="1400" b="0" i="0" u="none" strike="noStrike" dirty="0" smtClean="0">
                          <a:solidFill>
                            <a:schemeClr val="tx1"/>
                          </a:solidFill>
                          <a:effectLst/>
                          <a:latin typeface="+mn-lt"/>
                        </a:rPr>
                        <a:t>If  the procedure states that prior agreement is required by appropriate parties, then this code</a:t>
                      </a:r>
                      <a:r>
                        <a:rPr lang="en-AU" sz="1400" b="0" i="0" u="none" strike="noStrike" baseline="0" dirty="0" smtClean="0">
                          <a:solidFill>
                            <a:schemeClr val="tx1"/>
                          </a:solidFill>
                          <a:effectLst/>
                          <a:latin typeface="+mn-lt"/>
                        </a:rPr>
                        <a:t> would</a:t>
                      </a:r>
                      <a:r>
                        <a:rPr lang="en-AU" sz="1400" b="0" i="0" u="none" strike="noStrike" dirty="0" smtClean="0">
                          <a:solidFill>
                            <a:schemeClr val="tx1"/>
                          </a:solidFill>
                          <a:effectLst/>
                          <a:latin typeface="+mn-lt"/>
                        </a:rPr>
                        <a:t> not be required?</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40467">
                <a:tc>
                  <a:txBody>
                    <a:bodyPr/>
                    <a:lstStyle/>
                    <a:p>
                      <a:pPr algn="l" rtl="0" fontAlgn="t"/>
                      <a:r>
                        <a:rPr lang="en-AU" sz="1400" b="0" i="0" u="none" strike="noStrike" dirty="0" smtClean="0">
                          <a:solidFill>
                            <a:schemeClr val="tx1"/>
                          </a:solidFill>
                          <a:effectLst/>
                          <a:latin typeface="+mn-lt"/>
                        </a:rPr>
                        <a:t>CONTRACT</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This objection code is used by the Financially Responsible Market Participant where a customer transfer is sought prior to the termination or end date of a term contract for supply of electricity.  This code is only available for use in Queensland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Is this still relevant – in QLD only</a:t>
                      </a:r>
                      <a:r>
                        <a:rPr lang="en-AU" sz="1400" b="0" i="0" u="none" strike="noStrike" baseline="0" dirty="0" smtClean="0">
                          <a:solidFill>
                            <a:schemeClr val="tx1"/>
                          </a:solidFill>
                          <a:effectLst/>
                          <a:latin typeface="+mn-lt"/>
                        </a:rPr>
                        <a:t> and rarely used.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53414">
                <a:tc>
                  <a:txBody>
                    <a:bodyPr/>
                    <a:lstStyle/>
                    <a:p>
                      <a:pPr algn="l" rtl="0" fontAlgn="t"/>
                      <a:r>
                        <a:rPr lang="en-AU" sz="1400" b="0" i="0" u="none" strike="noStrike" dirty="0" smtClean="0">
                          <a:solidFill>
                            <a:schemeClr val="tx1"/>
                          </a:solidFill>
                          <a:effectLst/>
                          <a:latin typeface="+mn-lt"/>
                        </a:rPr>
                        <a:t>NOTRANS</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Objection code to be used by the Old (Current) FRMP after a check has been done to find out if there was a previous retail transfer in MSATS for the NMI concerned that now requires an error correction transaction. Object using this code if no previous retail transfer is found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Description needs improvement</a:t>
                      </a:r>
                      <a:r>
                        <a:rPr lang="en-AU" sz="1400" b="0" i="0" u="none" strike="noStrike" baseline="0" dirty="0" smtClean="0">
                          <a:solidFill>
                            <a:schemeClr val="tx1"/>
                          </a:solidFill>
                          <a:effectLst/>
                          <a:latin typeface="+mn-lt"/>
                        </a:rPr>
                        <a:t> – rarely used.</a:t>
                      </a:r>
                    </a:p>
                    <a:p>
                      <a:pPr algn="l" rtl="0" fontAlgn="t"/>
                      <a:endParaRPr lang="en-AU" sz="1400" b="0" i="0" u="none" strike="noStrike" dirty="0" smtClean="0">
                        <a:solidFill>
                          <a:schemeClr val="tx1"/>
                        </a:solidFill>
                        <a:effectLst/>
                        <a:latin typeface="+mn-lt"/>
                      </a:endParaRPr>
                    </a:p>
                    <a:p>
                      <a:pPr algn="l" rtl="0" fontAlgn="t"/>
                      <a:r>
                        <a:rPr lang="en-AU" sz="1400" b="0" i="0" u="none" strike="noStrike" dirty="0" smtClean="0">
                          <a:solidFill>
                            <a:schemeClr val="tx1"/>
                          </a:solidFill>
                          <a:effectLst/>
                          <a:latin typeface="+mn-lt"/>
                        </a:rPr>
                        <a:t>Is this still required?</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65645">
                <a:tc>
                  <a:txBody>
                    <a:bodyPr/>
                    <a:lstStyle/>
                    <a:p>
                      <a:pPr algn="l" rtl="0" fontAlgn="t"/>
                      <a:r>
                        <a:rPr lang="en-AU" sz="1400" b="0" i="0" u="none" strike="noStrike" dirty="0" smtClean="0">
                          <a:solidFill>
                            <a:schemeClr val="tx1"/>
                          </a:solidFill>
                          <a:effectLst/>
                          <a:latin typeface="+mn-lt"/>
                        </a:rPr>
                        <a:t>CRCODE</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This objection code can be used if the change reason code being used does not apply to the NMI concerned.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In what circumstances would this be used?</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28506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201622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p>
            <a:r>
              <a:rPr lang="en-AU" dirty="0"/>
              <a:t>MSATS </a:t>
            </a:r>
            <a:r>
              <a:rPr lang="en-AU" dirty="0" smtClean="0"/>
              <a:t>Requirements </a:t>
            </a:r>
            <a:r>
              <a:rPr lang="en-AU" dirty="0"/>
              <a:t>- Objection Code Review -    </a:t>
            </a:r>
            <a:r>
              <a:rPr lang="en-AU" dirty="0" smtClean="0"/>
              <a:t>Questions</a:t>
            </a:r>
            <a:endParaRPr lang="en-AU" dirty="0"/>
          </a:p>
        </p:txBody>
      </p:sp>
      <p:sp>
        <p:nvSpPr>
          <p:cNvPr id="3" name="Content Placeholder 2"/>
          <p:cNvSpPr>
            <a:spLocks noGrp="1"/>
          </p:cNvSpPr>
          <p:nvPr>
            <p:ph idx="1"/>
          </p:nvPr>
        </p:nvSpPr>
        <p:spPr/>
        <p:txBody>
          <a:bodyPr/>
          <a:lstStyle/>
          <a:p>
            <a:pPr marL="0" indent="0">
              <a:buNone/>
            </a:pPr>
            <a:r>
              <a:rPr lang="en-AU" dirty="0" smtClean="0"/>
              <a:t>Some additional general questions.</a:t>
            </a:r>
          </a:p>
          <a:p>
            <a:r>
              <a:rPr lang="en-AU" dirty="0" smtClean="0"/>
              <a:t>Is the code definition correct and clear?</a:t>
            </a:r>
            <a:endParaRPr lang="en-AU" dirty="0"/>
          </a:p>
          <a:p>
            <a:r>
              <a:rPr lang="en-AU" dirty="0" smtClean="0"/>
              <a:t>Are the objection code periods appropriate?  </a:t>
            </a:r>
          </a:p>
          <a:p>
            <a:r>
              <a:rPr lang="en-AU" dirty="0" smtClean="0"/>
              <a:t>Is there a need for any new codes?</a:t>
            </a:r>
          </a:p>
          <a:p>
            <a:endParaRPr lang="en-AU" dirty="0"/>
          </a:p>
          <a:p>
            <a:pPr marL="0" indent="0">
              <a:buNone/>
            </a:pPr>
            <a:endParaRPr lang="en-AU" dirty="0"/>
          </a:p>
          <a:p>
            <a:pPr marL="0" indent="0">
              <a:buNone/>
            </a:pPr>
            <a:endParaRPr lang="en-AU" dirty="0"/>
          </a:p>
          <a:p>
            <a:endParaRPr lang="en-AU" dirty="0"/>
          </a:p>
        </p:txBody>
      </p:sp>
    </p:spTree>
    <p:extLst>
      <p:ext uri="{BB962C8B-B14F-4D97-AF65-F5344CB8AC3E}">
        <p14:creationId xmlns:p14="http://schemas.microsoft.com/office/powerpoint/2010/main" val="1840357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2. b2b Requirements – Life Support</a:t>
            </a:r>
            <a:endParaRPr lang="en-AU" dirty="0"/>
          </a:p>
        </p:txBody>
      </p:sp>
    </p:spTree>
    <p:extLst>
      <p:ext uri="{BB962C8B-B14F-4D97-AF65-F5344CB8AC3E}">
        <p14:creationId xmlns:p14="http://schemas.microsoft.com/office/powerpoint/2010/main" val="2697821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B2B Requirements – LIFE Support   Background</a:t>
            </a:r>
            <a:endParaRPr lang="en-AU" dirty="0"/>
          </a:p>
        </p:txBody>
      </p:sp>
      <p:sp>
        <p:nvSpPr>
          <p:cNvPr id="3" name="Content Placeholder 2"/>
          <p:cNvSpPr>
            <a:spLocks noGrp="1"/>
          </p:cNvSpPr>
          <p:nvPr>
            <p:ph idx="1"/>
          </p:nvPr>
        </p:nvSpPr>
        <p:spPr/>
        <p:txBody>
          <a:bodyPr>
            <a:normAutofit fontScale="62500" lnSpcReduction="20000"/>
          </a:bodyPr>
          <a:lstStyle/>
          <a:p>
            <a:pPr marL="0" indent="0">
              <a:buNone/>
            </a:pPr>
            <a:r>
              <a:rPr lang="en-AU" dirty="0" smtClean="0"/>
              <a:t>The competition in metering </a:t>
            </a:r>
            <a:r>
              <a:rPr lang="en-AU" dirty="0"/>
              <a:t>final rule includes a new obligation in the NERR </a:t>
            </a:r>
            <a:r>
              <a:rPr lang="en-AU" dirty="0" smtClean="0"/>
              <a:t>for a distributor to inform </a:t>
            </a:r>
            <a:r>
              <a:rPr lang="en-AU" dirty="0"/>
              <a:t>the retailer when it registers a retailer's customer premises as having life support equipment and give the retailer relevant information about the premises to allow the retailer to update its records and registers. </a:t>
            </a:r>
            <a:endParaRPr lang="en-AU" dirty="0" smtClean="0"/>
          </a:p>
          <a:p>
            <a:pPr marL="0" indent="0">
              <a:buNone/>
            </a:pPr>
            <a:endParaRPr lang="en-AU" dirty="0" smtClean="0"/>
          </a:p>
          <a:p>
            <a:pPr marL="0" indent="0">
              <a:buNone/>
            </a:pPr>
            <a:r>
              <a:rPr lang="en-AU" dirty="0" smtClean="0"/>
              <a:t>The </a:t>
            </a:r>
            <a:r>
              <a:rPr lang="en-AU" dirty="0"/>
              <a:t>existing NERR only places an obligation on the retailer to inform the distributor when a customer requires life </a:t>
            </a:r>
            <a:r>
              <a:rPr lang="en-AU" dirty="0" smtClean="0"/>
              <a:t>support.</a:t>
            </a:r>
          </a:p>
          <a:p>
            <a:pPr marL="0" indent="0">
              <a:buNone/>
            </a:pPr>
            <a:endParaRPr lang="en-AU" dirty="0" smtClean="0"/>
          </a:p>
          <a:p>
            <a:pPr marL="0" indent="0">
              <a:buNone/>
            </a:pPr>
            <a:r>
              <a:rPr lang="en-AU" dirty="0"/>
              <a:t>The Life Support Topic was discussed on 2</a:t>
            </a:r>
            <a:r>
              <a:rPr lang="en-AU" baseline="30000" dirty="0"/>
              <a:t>nd</a:t>
            </a:r>
            <a:r>
              <a:rPr lang="en-AU" dirty="0"/>
              <a:t> February by the Electricity Consultative Forum (ERCF</a:t>
            </a:r>
            <a:r>
              <a:rPr lang="en-AU" dirty="0" smtClean="0"/>
              <a:t>).  </a:t>
            </a:r>
          </a:p>
          <a:p>
            <a:pPr marL="0" indent="0">
              <a:buNone/>
            </a:pPr>
            <a:r>
              <a:rPr lang="en-AU" dirty="0" smtClean="0"/>
              <a:t>There was no support for a B2B change to support this new communication, primarily based on concern about costs relative to magnitude of transactions.  The preferred option was:</a:t>
            </a:r>
          </a:p>
          <a:p>
            <a:r>
              <a:rPr lang="en-AU" dirty="0" smtClean="0"/>
              <a:t>The distributor should phone the retailer in the first instance.</a:t>
            </a:r>
          </a:p>
          <a:p>
            <a:r>
              <a:rPr lang="en-AU" dirty="0" smtClean="0"/>
              <a:t>A follow up email should be sent from the distributor to the retailer containing a message in a standard template.  The retailer should confirm receipt by email.</a:t>
            </a:r>
          </a:p>
          <a:p>
            <a:pPr marL="0" indent="0">
              <a:buNone/>
            </a:pPr>
            <a:endParaRPr lang="en-AU" dirty="0" smtClean="0"/>
          </a:p>
          <a:p>
            <a:pPr marL="0" indent="0">
              <a:buNone/>
            </a:pPr>
            <a:r>
              <a:rPr lang="en-AU" dirty="0" smtClean="0"/>
              <a:t>While not favoured, the most acceptable </a:t>
            </a:r>
            <a:r>
              <a:rPr lang="en-AU" dirty="0"/>
              <a:t>B2B </a:t>
            </a:r>
            <a:r>
              <a:rPr lang="en-AU" dirty="0" smtClean="0"/>
              <a:t>option if volumes and costs were to justify it </a:t>
            </a:r>
            <a:r>
              <a:rPr lang="en-AU" dirty="0"/>
              <a:t>was </a:t>
            </a:r>
            <a:r>
              <a:rPr lang="en-AU" dirty="0" smtClean="0"/>
              <a:t>to modify the </a:t>
            </a:r>
            <a:r>
              <a:rPr lang="en-AU" dirty="0"/>
              <a:t>current B2B One Way Notification to support Life Support notifications to retailers. This would require the creation of a new comma-separated value (.CSV) payload. Currently, the one way notification supports meter exchanges and tariff changes </a:t>
            </a:r>
            <a:r>
              <a:rPr lang="en-AU" dirty="0" smtClean="0"/>
              <a:t>only.</a:t>
            </a:r>
            <a:endParaRPr lang="en-AU" dirty="0"/>
          </a:p>
        </p:txBody>
      </p:sp>
    </p:spTree>
    <p:extLst>
      <p:ext uri="{BB962C8B-B14F-4D97-AF65-F5344CB8AC3E}">
        <p14:creationId xmlns:p14="http://schemas.microsoft.com/office/powerpoint/2010/main" val="14933956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3. b2b Requirements – Retailer Planned Interruption</a:t>
            </a:r>
            <a:endParaRPr lang="en-AU" dirty="0"/>
          </a:p>
        </p:txBody>
      </p:sp>
    </p:spTree>
    <p:extLst>
      <p:ext uri="{BB962C8B-B14F-4D97-AF65-F5344CB8AC3E}">
        <p14:creationId xmlns:p14="http://schemas.microsoft.com/office/powerpoint/2010/main" val="15012728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B2B Requirements – Retailer Planned Interruption - Background</a:t>
            </a:r>
            <a:endParaRPr lang="en-AU" dirty="0"/>
          </a:p>
        </p:txBody>
      </p:sp>
      <p:sp>
        <p:nvSpPr>
          <p:cNvPr id="3" name="Content Placeholder 2"/>
          <p:cNvSpPr>
            <a:spLocks noGrp="1"/>
          </p:cNvSpPr>
          <p:nvPr>
            <p:ph idx="1"/>
          </p:nvPr>
        </p:nvSpPr>
        <p:spPr>
          <a:xfrm>
            <a:off x="457200" y="1357298"/>
            <a:ext cx="8229600" cy="5240054"/>
          </a:xfrm>
        </p:spPr>
        <p:txBody>
          <a:bodyPr>
            <a:normAutofit fontScale="62500" lnSpcReduction="20000"/>
          </a:bodyPr>
          <a:lstStyle/>
          <a:p>
            <a:pPr marL="0" indent="0">
              <a:buNone/>
            </a:pPr>
            <a:r>
              <a:rPr lang="en-AU" dirty="0" smtClean="0"/>
              <a:t>In the current rules, </a:t>
            </a:r>
            <a:r>
              <a:rPr lang="en-AU" dirty="0"/>
              <a:t>distributors can arrange for supply interruption/de-energisation of customers, and they must notify the customer and the retailer of this planned interruption. </a:t>
            </a:r>
            <a:endParaRPr lang="en-AU" dirty="0" smtClean="0"/>
          </a:p>
          <a:p>
            <a:pPr marL="0" indent="0">
              <a:buNone/>
            </a:pPr>
            <a:endParaRPr lang="en-AU" dirty="0" smtClean="0"/>
          </a:p>
          <a:p>
            <a:pPr marL="0" indent="0">
              <a:buNone/>
            </a:pPr>
            <a:r>
              <a:rPr lang="en-AU" dirty="0" smtClean="0"/>
              <a:t>In the </a:t>
            </a:r>
            <a:r>
              <a:rPr lang="en-AU" dirty="0"/>
              <a:t>current B2B procedure “One Way Notification Process” the DNSPs </a:t>
            </a:r>
            <a:r>
              <a:rPr lang="en-AU" dirty="0" smtClean="0"/>
              <a:t>can send </a:t>
            </a:r>
            <a:r>
              <a:rPr lang="en-AU" dirty="0"/>
              <a:t>one way notification </a:t>
            </a:r>
            <a:r>
              <a:rPr lang="en-AU" dirty="0" smtClean="0"/>
              <a:t>transactions </a:t>
            </a:r>
            <a:r>
              <a:rPr lang="en-AU" dirty="0"/>
              <a:t>to retailers to notify them of planned meter exchanges under a Mass Meter Exchange (roll out) Program. </a:t>
            </a:r>
            <a:endParaRPr lang="en-AU" dirty="0" smtClean="0"/>
          </a:p>
          <a:p>
            <a:pPr marL="0" indent="0">
              <a:buNone/>
            </a:pPr>
            <a:endParaRPr lang="en-AU" dirty="0"/>
          </a:p>
          <a:p>
            <a:pPr marL="0" indent="0">
              <a:buNone/>
            </a:pPr>
            <a:r>
              <a:rPr lang="en-AU" dirty="0"/>
              <a:t>The new rule places an obligation on the retailer to notify distributors of a planned interruption of customer supply</a:t>
            </a:r>
            <a:r>
              <a:rPr lang="en-AU" dirty="0" smtClean="0"/>
              <a:t>.</a:t>
            </a:r>
          </a:p>
          <a:p>
            <a:pPr marL="0" indent="0">
              <a:buNone/>
            </a:pPr>
            <a:r>
              <a:rPr lang="en-AU" dirty="0" smtClean="0"/>
              <a:t> </a:t>
            </a:r>
          </a:p>
          <a:p>
            <a:pPr marL="0" indent="0">
              <a:buNone/>
            </a:pPr>
            <a:r>
              <a:rPr lang="en-AU" dirty="0" smtClean="0"/>
              <a:t>The </a:t>
            </a:r>
            <a:r>
              <a:rPr lang="en-AU" dirty="0"/>
              <a:t>“One Way Notification Procedure” provides a potential method for the retailers to notify the distributors of such an interruption of supply</a:t>
            </a:r>
            <a:r>
              <a:rPr lang="en-AU" dirty="0" smtClean="0">
                <a:solidFill>
                  <a:schemeClr val="accent4"/>
                </a:solidFill>
              </a:rPr>
              <a:t>.  </a:t>
            </a:r>
          </a:p>
          <a:p>
            <a:pPr marL="0" indent="0">
              <a:buNone/>
            </a:pPr>
            <a:endParaRPr lang="en-AU" dirty="0">
              <a:solidFill>
                <a:schemeClr val="accent4"/>
              </a:solidFill>
            </a:endParaRPr>
          </a:p>
          <a:p>
            <a:pPr marL="0" indent="0">
              <a:buNone/>
            </a:pPr>
            <a:r>
              <a:rPr lang="en-AU" dirty="0" smtClean="0">
                <a:solidFill>
                  <a:schemeClr val="accent4"/>
                </a:solidFill>
              </a:rPr>
              <a:t>The following table summarises the number of One Way Notifications in recent years.  </a:t>
            </a:r>
            <a:endParaRPr lang="en-AU" b="1" dirty="0" smtClean="0"/>
          </a:p>
          <a:p>
            <a:pPr marL="0" indent="0">
              <a:buNone/>
            </a:pPr>
            <a:r>
              <a:rPr lang="en-AU" dirty="0" smtClean="0"/>
              <a:t> </a:t>
            </a:r>
          </a:p>
          <a:p>
            <a:pPr marL="0" indent="0">
              <a:buNone/>
            </a:pPr>
            <a:endParaRPr lang="en-AU" dirty="0" smtClean="0"/>
          </a:p>
          <a:p>
            <a:pPr marL="0" indent="0">
              <a:buNone/>
            </a:pPr>
            <a:endParaRPr lang="en-AU" dirty="0" smtClean="0"/>
          </a:p>
          <a:p>
            <a:pPr marL="0" indent="0">
              <a:buNone/>
            </a:pPr>
            <a:endParaRPr lang="en-AU" dirty="0" smtClean="0"/>
          </a:p>
          <a:p>
            <a:pPr marL="0" indent="0">
              <a:buNone/>
            </a:pPr>
            <a:r>
              <a:rPr lang="en-AU" dirty="0" smtClean="0"/>
              <a:t>In </a:t>
            </a:r>
            <a:r>
              <a:rPr lang="en-AU" dirty="0"/>
              <a:t>the case that a change to B2B is made to accommodate the retailer notifying the distributor of a planned interruption, the “One Way Notification Process” B2B Procedure will require amendments. </a:t>
            </a:r>
            <a:endParaRPr lang="en-AU" dirty="0" smtClean="0"/>
          </a:p>
        </p:txBody>
      </p:sp>
      <p:graphicFrame>
        <p:nvGraphicFramePr>
          <p:cNvPr id="4" name="Table 3"/>
          <p:cNvGraphicFramePr>
            <a:graphicFrameLocks noGrp="1"/>
          </p:cNvGraphicFramePr>
          <p:nvPr>
            <p:extLst>
              <p:ext uri="{D42A27DB-BD31-4B8C-83A1-F6EECF244321}">
                <p14:modId xmlns:p14="http://schemas.microsoft.com/office/powerpoint/2010/main" val="342420905"/>
              </p:ext>
            </p:extLst>
          </p:nvPr>
        </p:nvGraphicFramePr>
        <p:xfrm>
          <a:off x="539552" y="4509120"/>
          <a:ext cx="7704856" cy="456818"/>
        </p:xfrm>
        <a:graphic>
          <a:graphicData uri="http://schemas.openxmlformats.org/drawingml/2006/table">
            <a:tbl>
              <a:tblPr>
                <a:tableStyleId>{5C22544A-7EE6-4342-B048-85BDC9FD1C3A}</a:tableStyleId>
              </a:tblPr>
              <a:tblGrid>
                <a:gridCol w="1080120"/>
                <a:gridCol w="545520"/>
                <a:gridCol w="812820"/>
                <a:gridCol w="812820"/>
                <a:gridCol w="812820"/>
                <a:gridCol w="812820"/>
                <a:gridCol w="812820"/>
                <a:gridCol w="812820"/>
                <a:gridCol w="1202296"/>
              </a:tblGrid>
              <a:tr h="233933">
                <a:tc>
                  <a:txBody>
                    <a:bodyPr/>
                    <a:lstStyle/>
                    <a:p>
                      <a:pPr algn="ctr" fontAlgn="b"/>
                      <a:r>
                        <a:rPr lang="en-AU" sz="1400" u="none" strike="noStrike" dirty="0">
                          <a:effectLst/>
                        </a:rPr>
                        <a:t>Year</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2009</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dirty="0">
                          <a:effectLst/>
                        </a:rPr>
                        <a:t>2010</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2011</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dirty="0">
                          <a:effectLst/>
                        </a:rPr>
                        <a:t>2012</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2013</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2014</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2015</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2016 (to date)</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1925">
                <a:tc>
                  <a:txBody>
                    <a:bodyPr/>
                    <a:lstStyle/>
                    <a:p>
                      <a:pPr algn="ctr" fontAlgn="b"/>
                      <a:r>
                        <a:rPr lang="en-AU" sz="1400" u="none" strike="noStrike" dirty="0" smtClean="0">
                          <a:effectLst/>
                        </a:rPr>
                        <a:t>Transactions</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dirty="0">
                          <a:effectLst/>
                        </a:rPr>
                        <a:t>69</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2052</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5527</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8813</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10862</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2458</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a:effectLst/>
                        </a:rPr>
                        <a:t>71</a:t>
                      </a:r>
                      <a:endParaRPr lang="en-AU"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AU" sz="1400" u="none" strike="noStrike" dirty="0">
                          <a:effectLst/>
                        </a:rPr>
                        <a:t>24</a:t>
                      </a:r>
                      <a:endParaRPr lang="en-AU"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873424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B2B Requirements – Retailer Planned Interruption - CONTEXT</a:t>
            </a:r>
          </a:p>
        </p:txBody>
      </p:sp>
      <p:sp>
        <p:nvSpPr>
          <p:cNvPr id="3" name="Content Placeholder 2"/>
          <p:cNvSpPr>
            <a:spLocks noGrp="1"/>
          </p:cNvSpPr>
          <p:nvPr>
            <p:ph idx="1"/>
          </p:nvPr>
        </p:nvSpPr>
        <p:spPr/>
        <p:txBody>
          <a:bodyPr>
            <a:normAutofit fontScale="70000" lnSpcReduction="20000"/>
          </a:bodyPr>
          <a:lstStyle/>
          <a:p>
            <a:pPr marL="0" indent="0">
              <a:buNone/>
            </a:pPr>
            <a:r>
              <a:rPr lang="en-AU" dirty="0" smtClean="0"/>
              <a:t>There </a:t>
            </a:r>
            <a:r>
              <a:rPr lang="en-AU" dirty="0"/>
              <a:t>are other potential methods and mechanisms for the retailer to meet the rule obligation. These include commercially agreed communications and MSATS notification. </a:t>
            </a:r>
            <a:endParaRPr lang="en-AU" dirty="0" smtClean="0"/>
          </a:p>
          <a:p>
            <a:pPr marL="0" indent="0">
              <a:buNone/>
            </a:pPr>
            <a:endParaRPr lang="en-AU" dirty="0" smtClean="0"/>
          </a:p>
          <a:p>
            <a:pPr marL="0" indent="0">
              <a:buNone/>
            </a:pPr>
            <a:r>
              <a:rPr lang="en-AU" dirty="0" smtClean="0"/>
              <a:t>As </a:t>
            </a:r>
            <a:r>
              <a:rPr lang="en-AU" dirty="0"/>
              <a:t>a result of the new rule the responsibilities for maintaining a metering installation has changed and the one way notification process may not be considered as the most efficient or effective method for retailers to comply with this obligation</a:t>
            </a:r>
            <a:r>
              <a:rPr lang="en-AU" dirty="0" smtClean="0"/>
              <a:t>.</a:t>
            </a:r>
          </a:p>
          <a:p>
            <a:pPr marL="0" indent="0">
              <a:buNone/>
            </a:pPr>
            <a:endParaRPr lang="en-AU" dirty="0" smtClean="0"/>
          </a:p>
          <a:p>
            <a:pPr marL="0" indent="0">
              <a:buNone/>
            </a:pPr>
            <a:r>
              <a:rPr lang="en-AU" dirty="0" smtClean="0"/>
              <a:t>Additional </a:t>
            </a:r>
            <a:r>
              <a:rPr lang="en-AU" dirty="0"/>
              <a:t>parties such as an independent metering coordinators and contestable metering providers are likely to be principle parties in issuing or handling any planned interruption </a:t>
            </a:r>
            <a:r>
              <a:rPr lang="en-AU" dirty="0" smtClean="0"/>
              <a:t>notifications. For example, a meter change for compliance management would typically be instigated by the MC/MP.</a:t>
            </a:r>
          </a:p>
          <a:p>
            <a:pPr marL="0" indent="0">
              <a:buNone/>
            </a:pPr>
            <a:endParaRPr lang="en-AU" dirty="0"/>
          </a:p>
          <a:p>
            <a:pPr marL="0" indent="0">
              <a:buNone/>
            </a:pPr>
            <a:r>
              <a:rPr lang="en-AU" dirty="0" smtClean="0"/>
              <a:t>It is therefore</a:t>
            </a:r>
            <a:r>
              <a:rPr lang="en-AU" dirty="0"/>
              <a:t> </a:t>
            </a:r>
            <a:r>
              <a:rPr lang="en-AU" dirty="0" smtClean="0"/>
              <a:t>reasonable to consider that as the </a:t>
            </a:r>
            <a:r>
              <a:rPr lang="en-AU" dirty="0"/>
              <a:t>current B2B procedures cannot place obligations on </a:t>
            </a:r>
            <a:r>
              <a:rPr lang="en-AU" dirty="0" smtClean="0"/>
              <a:t>parties other than the retailer and distributor, any </a:t>
            </a:r>
            <a:r>
              <a:rPr lang="en-AU" dirty="0"/>
              <a:t>changes to B2B may therefore only be efficient and effective if carried out under the remit of the Shared Market Protocol B2B Procedures, which are currently the subject of rule change requests with the AEMC.</a:t>
            </a:r>
          </a:p>
          <a:p>
            <a:pPr marL="0" indent="0">
              <a:buNone/>
            </a:pPr>
            <a:endParaRPr lang="en-AU" dirty="0"/>
          </a:p>
        </p:txBody>
      </p:sp>
    </p:spTree>
    <p:extLst>
      <p:ext uri="{BB962C8B-B14F-4D97-AF65-F5344CB8AC3E}">
        <p14:creationId xmlns:p14="http://schemas.microsoft.com/office/powerpoint/2010/main" val="25298610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3474" y="1242671"/>
            <a:ext cx="8147248" cy="489654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B2B Requirements – Retailer Planned Interruption - Questions</a:t>
            </a:r>
          </a:p>
        </p:txBody>
      </p:sp>
      <p:sp>
        <p:nvSpPr>
          <p:cNvPr id="3" name="Content Placeholder 2"/>
          <p:cNvSpPr>
            <a:spLocks noGrp="1"/>
          </p:cNvSpPr>
          <p:nvPr>
            <p:ph idx="1"/>
          </p:nvPr>
        </p:nvSpPr>
        <p:spPr/>
        <p:txBody>
          <a:bodyPr>
            <a:normAutofit/>
          </a:bodyPr>
          <a:lstStyle/>
          <a:p>
            <a:r>
              <a:rPr lang="en-AU" dirty="0" smtClean="0"/>
              <a:t>Are there views on the use of:</a:t>
            </a:r>
          </a:p>
          <a:p>
            <a:pPr marL="820738" lvl="1" indent="-457200">
              <a:buFont typeface="+mj-lt"/>
              <a:buAutoNum type="arabicPeriod"/>
            </a:pPr>
            <a:r>
              <a:rPr lang="en-AU" dirty="0" smtClean="0"/>
              <a:t>MSATS notification process?</a:t>
            </a:r>
          </a:p>
          <a:p>
            <a:pPr marL="820738" lvl="1" indent="-457200">
              <a:buFont typeface="+mj-lt"/>
              <a:buAutoNum type="arabicPeriod"/>
            </a:pPr>
            <a:r>
              <a:rPr lang="en-AU" dirty="0" smtClean="0"/>
              <a:t>Commercially agreed communications?</a:t>
            </a:r>
          </a:p>
          <a:p>
            <a:pPr marL="820738" lvl="1" indent="-457200">
              <a:buFont typeface="+mj-lt"/>
              <a:buAutoNum type="arabicPeriod"/>
            </a:pPr>
            <a:r>
              <a:rPr lang="en-AU" dirty="0" smtClean="0"/>
              <a:t>B2B One-Way Notifications, either</a:t>
            </a:r>
          </a:p>
          <a:p>
            <a:pPr marL="1184275" lvl="2" indent="-457200"/>
            <a:r>
              <a:rPr lang="en-AU" dirty="0" smtClean="0"/>
              <a:t>As part of the MC / EN procedure changes</a:t>
            </a:r>
          </a:p>
          <a:p>
            <a:pPr marL="1184275" lvl="2" indent="-457200"/>
            <a:r>
              <a:rPr lang="en-AU" dirty="0"/>
              <a:t>T</a:t>
            </a:r>
            <a:r>
              <a:rPr lang="en-AU" dirty="0" smtClean="0"/>
              <a:t>o be considered as part of SMP rule changes.</a:t>
            </a:r>
          </a:p>
          <a:p>
            <a:pPr marL="820738" lvl="1" indent="-457200">
              <a:buFont typeface="+mj-lt"/>
              <a:buAutoNum type="arabicPeriod"/>
            </a:pPr>
            <a:r>
              <a:rPr lang="en-AU" dirty="0" smtClean="0"/>
              <a:t>Other?</a:t>
            </a:r>
          </a:p>
          <a:p>
            <a:pPr marL="0" indent="0">
              <a:buNone/>
            </a:pPr>
            <a:endParaRPr lang="en-AU" dirty="0" smtClean="0"/>
          </a:p>
          <a:p>
            <a:endParaRPr lang="en-AU" dirty="0"/>
          </a:p>
        </p:txBody>
      </p:sp>
    </p:spTree>
    <p:extLst>
      <p:ext uri="{BB962C8B-B14F-4D97-AF65-F5344CB8AC3E}">
        <p14:creationId xmlns:p14="http://schemas.microsoft.com/office/powerpoint/2010/main" val="7097317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4</a:t>
            </a:r>
            <a:r>
              <a:rPr lang="en-AU" dirty="0" smtClean="0"/>
              <a:t>. </a:t>
            </a:r>
            <a:r>
              <a:rPr lang="en-AU" dirty="0"/>
              <a:t>ROLR </a:t>
            </a:r>
            <a:r>
              <a:rPr lang="en-AU" dirty="0" smtClean="0"/>
              <a:t>requirements – Metering Coordinator Appointment</a:t>
            </a:r>
            <a:endParaRPr lang="en-AU" dirty="0"/>
          </a:p>
        </p:txBody>
      </p:sp>
    </p:spTree>
    <p:extLst>
      <p:ext uri="{BB962C8B-B14F-4D97-AF65-F5344CB8AC3E}">
        <p14:creationId xmlns:p14="http://schemas.microsoft.com/office/powerpoint/2010/main" val="313235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Topics</a:t>
            </a:r>
            <a:endParaRPr lang="en-AU" dirty="0"/>
          </a:p>
        </p:txBody>
      </p:sp>
      <p:sp>
        <p:nvSpPr>
          <p:cNvPr id="3" name="Text Placeholder 2"/>
          <p:cNvSpPr>
            <a:spLocks noGrp="1"/>
          </p:cNvSpPr>
          <p:nvPr>
            <p:ph type="body" sz="quarter" idx="10"/>
          </p:nvPr>
        </p:nvSpPr>
        <p:spPr>
          <a:xfrm>
            <a:off x="500063" y="1428750"/>
            <a:ext cx="8464425" cy="4714875"/>
          </a:xfrm>
        </p:spPr>
        <p:txBody>
          <a:bodyPr>
            <a:normAutofit/>
          </a:bodyPr>
          <a:lstStyle/>
          <a:p>
            <a:r>
              <a:rPr lang="en-AU" dirty="0"/>
              <a:t>MSATS </a:t>
            </a:r>
            <a:r>
              <a:rPr lang="en-AU" dirty="0" smtClean="0"/>
              <a:t>Requirements</a:t>
            </a:r>
          </a:p>
          <a:p>
            <a:pPr lvl="1">
              <a:buFont typeface="+mj-lt"/>
              <a:buAutoNum type="alphaLcPeriod"/>
            </a:pPr>
            <a:r>
              <a:rPr lang="en-AU" dirty="0" smtClean="0"/>
              <a:t>Change </a:t>
            </a:r>
            <a:r>
              <a:rPr lang="en-AU" dirty="0"/>
              <a:t>Request Codes</a:t>
            </a:r>
          </a:p>
          <a:p>
            <a:pPr lvl="1">
              <a:buAutoNum type="alphaLcPeriod"/>
            </a:pPr>
            <a:r>
              <a:rPr lang="en-AU" dirty="0" smtClean="0"/>
              <a:t>Objection Code Review </a:t>
            </a:r>
            <a:endParaRPr lang="en-AU" dirty="0"/>
          </a:p>
          <a:p>
            <a:r>
              <a:rPr lang="en-AU" dirty="0" smtClean="0"/>
              <a:t>B2B requirements – Life Support</a:t>
            </a:r>
          </a:p>
          <a:p>
            <a:r>
              <a:rPr lang="en-AU" dirty="0" smtClean="0"/>
              <a:t>B2B Requirement – Retailer Planned Interruption</a:t>
            </a:r>
            <a:endParaRPr lang="en-AU" dirty="0"/>
          </a:p>
          <a:p>
            <a:r>
              <a:rPr lang="en-AU" dirty="0" smtClean="0"/>
              <a:t>ROLR requirements - Metering Coordinator Appointment</a:t>
            </a:r>
          </a:p>
          <a:p>
            <a:pPr>
              <a:buFont typeface="+mj-lt"/>
              <a:buAutoNum type="arabicPeriod"/>
            </a:pPr>
            <a:r>
              <a:rPr lang="en-AU" dirty="0" smtClean="0"/>
              <a:t>Network Tariff Code Updates</a:t>
            </a:r>
          </a:p>
          <a:p>
            <a:endParaRPr lang="en-AU" dirty="0" smtClean="0"/>
          </a:p>
          <a:p>
            <a:endParaRPr lang="en-AU" dirty="0">
              <a:solidFill>
                <a:srgbClr val="FFFF00"/>
              </a:solidFill>
            </a:endParaRPr>
          </a:p>
          <a:p>
            <a:endParaRPr lang="en-AU" dirty="0" smtClean="0"/>
          </a:p>
          <a:p>
            <a:endParaRPr lang="en-AU" dirty="0" smtClean="0"/>
          </a:p>
          <a:p>
            <a:endParaRPr lang="en-AU" dirty="0" smtClean="0"/>
          </a:p>
          <a:p>
            <a:endParaRPr lang="en-AU"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ROLR Requirements – MC Appointment</a:t>
            </a:r>
            <a:br>
              <a:rPr lang="en-AU" dirty="0" smtClean="0"/>
            </a:br>
            <a:r>
              <a:rPr lang="en-AU" dirty="0" smtClean="0"/>
              <a:t>Background</a:t>
            </a:r>
            <a:endParaRPr lang="en-AU" dirty="0"/>
          </a:p>
        </p:txBody>
      </p:sp>
      <p:sp>
        <p:nvSpPr>
          <p:cNvPr id="3" name="Content Placeholder 2"/>
          <p:cNvSpPr>
            <a:spLocks noGrp="1"/>
          </p:cNvSpPr>
          <p:nvPr>
            <p:ph idx="1"/>
          </p:nvPr>
        </p:nvSpPr>
        <p:spPr/>
        <p:txBody>
          <a:bodyPr>
            <a:normAutofit fontScale="92500" lnSpcReduction="20000"/>
          </a:bodyPr>
          <a:lstStyle/>
          <a:p>
            <a:pPr marL="0" indent="0">
              <a:buNone/>
            </a:pPr>
            <a:r>
              <a:rPr lang="en-AU" sz="1800" dirty="0" smtClean="0"/>
              <a:t>NERL (section 144) provides AEMO sufficient flexibility to introduce requirements in the </a:t>
            </a:r>
            <a:r>
              <a:rPr lang="en-AU" sz="1800" dirty="0" err="1" smtClean="0"/>
              <a:t>RoLR</a:t>
            </a:r>
            <a:r>
              <a:rPr lang="en-AU" sz="1800" dirty="0" smtClean="0"/>
              <a:t> Procedures to manage the impact of meter churn following a </a:t>
            </a:r>
            <a:r>
              <a:rPr lang="en-AU" sz="1800" dirty="0" err="1" smtClean="0"/>
              <a:t>RoLR</a:t>
            </a:r>
            <a:r>
              <a:rPr lang="en-AU" sz="1800" dirty="0" smtClean="0"/>
              <a:t> event (AEMC – Final Determination p. 210).</a:t>
            </a:r>
          </a:p>
          <a:p>
            <a:pPr marL="0" indent="0">
              <a:buNone/>
            </a:pPr>
            <a:endParaRPr lang="en-AU" sz="1800" dirty="0" smtClean="0"/>
          </a:p>
          <a:p>
            <a:pPr marL="0" indent="0">
              <a:buNone/>
            </a:pPr>
            <a:r>
              <a:rPr lang="en-AU" sz="1800" dirty="0" err="1" smtClean="0"/>
              <a:t>RoLR</a:t>
            </a:r>
            <a:r>
              <a:rPr lang="en-AU" sz="1800" dirty="0" smtClean="0"/>
              <a:t> to appoint new MC for each connection point transferred to it as a result of a </a:t>
            </a:r>
            <a:r>
              <a:rPr lang="en-AU" sz="1800" dirty="0" err="1" smtClean="0"/>
              <a:t>RoLR</a:t>
            </a:r>
            <a:r>
              <a:rPr lang="en-AU" sz="1800" dirty="0" smtClean="0"/>
              <a:t> event (AEMC – Final Determination p.209).</a:t>
            </a:r>
          </a:p>
          <a:p>
            <a:pPr marL="0" indent="0">
              <a:buNone/>
            </a:pPr>
            <a:endParaRPr lang="en-AU" sz="1800" dirty="0" smtClean="0"/>
          </a:p>
          <a:p>
            <a:pPr marL="0" indent="0">
              <a:buNone/>
            </a:pPr>
            <a:r>
              <a:rPr lang="en-AU" sz="1800" dirty="0" smtClean="0"/>
              <a:t>Risks of changing </a:t>
            </a:r>
            <a:r>
              <a:rPr lang="en-AU" sz="1800" dirty="0"/>
              <a:t>MC </a:t>
            </a:r>
            <a:r>
              <a:rPr lang="en-AU" sz="1800" dirty="0" smtClean="0"/>
              <a:t>at </a:t>
            </a:r>
            <a:r>
              <a:rPr lang="en-AU" sz="1800" dirty="0"/>
              <a:t>same time as </a:t>
            </a:r>
            <a:r>
              <a:rPr lang="en-AU" sz="1800" dirty="0" err="1" smtClean="0"/>
              <a:t>RoLR</a:t>
            </a:r>
            <a:r>
              <a:rPr lang="en-AU" sz="1800" dirty="0" smtClean="0"/>
              <a:t> transfer include:</a:t>
            </a:r>
            <a:endParaRPr lang="en-AU" sz="1800" dirty="0"/>
          </a:p>
          <a:p>
            <a:r>
              <a:rPr lang="en-AU" sz="1800" dirty="0" smtClean="0"/>
              <a:t>No </a:t>
            </a:r>
            <a:r>
              <a:rPr lang="en-AU" sz="1800" dirty="0"/>
              <a:t>time to properly assess which large customers have appointed </a:t>
            </a:r>
            <a:r>
              <a:rPr lang="en-AU" sz="1800" dirty="0" smtClean="0"/>
              <a:t>the MC</a:t>
            </a:r>
            <a:r>
              <a:rPr lang="en-AU" sz="1800" dirty="0"/>
              <a:t>.</a:t>
            </a:r>
          </a:p>
          <a:p>
            <a:r>
              <a:rPr lang="en-AU" sz="1800" dirty="0" smtClean="0"/>
              <a:t>No </a:t>
            </a:r>
            <a:r>
              <a:rPr lang="en-AU" sz="1800" dirty="0"/>
              <a:t>time to properly assess if new MC/MPB/MDP group </a:t>
            </a:r>
            <a:r>
              <a:rPr lang="en-AU" sz="1800" dirty="0" smtClean="0"/>
              <a:t>can:</a:t>
            </a:r>
          </a:p>
          <a:p>
            <a:pPr lvl="1"/>
            <a:r>
              <a:rPr lang="en-AU" sz="1600" dirty="0" smtClean="0"/>
              <a:t>cope </a:t>
            </a:r>
            <a:r>
              <a:rPr lang="en-AU" sz="1600" dirty="0"/>
              <a:t>with additional </a:t>
            </a:r>
            <a:r>
              <a:rPr lang="en-AU" sz="1600" dirty="0" smtClean="0"/>
              <a:t>NMIs.</a:t>
            </a:r>
          </a:p>
          <a:p>
            <a:pPr lvl="1"/>
            <a:r>
              <a:rPr lang="en-AU" sz="1600" dirty="0"/>
              <a:t>provide the customer’s required services.</a:t>
            </a:r>
          </a:p>
          <a:p>
            <a:r>
              <a:rPr lang="en-AU" sz="1800" dirty="0" smtClean="0"/>
              <a:t>Delays </a:t>
            </a:r>
            <a:r>
              <a:rPr lang="en-AU" sz="1800" dirty="0"/>
              <a:t>in the provision of remotely read interval metering data to support settlements if new MDP does not have </a:t>
            </a:r>
            <a:r>
              <a:rPr lang="en-AU" sz="1800" dirty="0" smtClean="0"/>
              <a:t>meter passwords.</a:t>
            </a:r>
          </a:p>
          <a:p>
            <a:r>
              <a:rPr lang="en-AU" sz="1800"/>
              <a:t>Unnecessary meter churn if a new MP replaces a meter before the assessments </a:t>
            </a:r>
            <a:r>
              <a:rPr lang="en-AU" sz="1800" smtClean="0"/>
              <a:t>above </a:t>
            </a:r>
            <a:r>
              <a:rPr lang="en-AU" sz="1800" dirty="0"/>
              <a:t>are completed.</a:t>
            </a:r>
            <a:endParaRPr lang="en-AU" sz="1800" dirty="0" smtClean="0"/>
          </a:p>
          <a:p>
            <a:pPr marL="0" indent="0">
              <a:buNone/>
            </a:pPr>
            <a:endParaRPr lang="en-AU" sz="1800" dirty="0"/>
          </a:p>
          <a:p>
            <a:pPr marL="0" indent="0">
              <a:buNone/>
            </a:pPr>
            <a:r>
              <a:rPr lang="en-AU" sz="1800" dirty="0" smtClean="0"/>
              <a:t>Therefore it may be preferable for the </a:t>
            </a:r>
            <a:r>
              <a:rPr lang="en-AU" sz="1800" dirty="0" err="1" smtClean="0"/>
              <a:t>RoLR</a:t>
            </a:r>
            <a:r>
              <a:rPr lang="en-AU" sz="1800" dirty="0" smtClean="0"/>
              <a:t> process to only change the role of FRMP.  Other roles could be appointed subsequent to the </a:t>
            </a:r>
            <a:r>
              <a:rPr lang="en-AU" sz="1800" dirty="0" err="1" smtClean="0"/>
              <a:t>RoLR</a:t>
            </a:r>
            <a:r>
              <a:rPr lang="en-AU" sz="1800" dirty="0" smtClean="0"/>
              <a:t> transfer.</a:t>
            </a:r>
            <a:endParaRPr lang="en-AU" sz="1800" dirty="0"/>
          </a:p>
          <a:p>
            <a:pPr marL="0" indent="0">
              <a:buNone/>
            </a:pPr>
            <a:endParaRPr lang="en-AU" sz="1800" dirty="0" smtClean="0"/>
          </a:p>
          <a:p>
            <a:pPr marL="0" indent="0">
              <a:buNone/>
            </a:pPr>
            <a:endParaRPr lang="en-AU" sz="1800" dirty="0"/>
          </a:p>
          <a:p>
            <a:pPr marL="0" indent="0">
              <a:buNone/>
            </a:pPr>
            <a:endParaRPr lang="en-AU" sz="1800" dirty="0"/>
          </a:p>
        </p:txBody>
      </p:sp>
    </p:spTree>
    <p:extLst>
      <p:ext uri="{BB962C8B-B14F-4D97-AF65-F5344CB8AC3E}">
        <p14:creationId xmlns:p14="http://schemas.microsoft.com/office/powerpoint/2010/main" val="2272261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489654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fontScale="90000"/>
          </a:bodyPr>
          <a:lstStyle/>
          <a:p>
            <a:r>
              <a:rPr lang="en-AU" dirty="0"/>
              <a:t>ROLR Requirements – MC </a:t>
            </a:r>
            <a:r>
              <a:rPr lang="en-AU" dirty="0" smtClean="0"/>
              <a:t>Appointment</a:t>
            </a:r>
            <a:br>
              <a:rPr lang="en-AU" dirty="0" smtClean="0"/>
            </a:br>
            <a:r>
              <a:rPr lang="en-AU" dirty="0" smtClean="0"/>
              <a:t>Questions</a:t>
            </a:r>
            <a:endParaRPr lang="en-AU" dirty="0"/>
          </a:p>
        </p:txBody>
      </p:sp>
      <p:sp>
        <p:nvSpPr>
          <p:cNvPr id="3" name="Content Placeholder 2"/>
          <p:cNvSpPr>
            <a:spLocks noGrp="1"/>
          </p:cNvSpPr>
          <p:nvPr>
            <p:ph idx="1"/>
          </p:nvPr>
        </p:nvSpPr>
        <p:spPr>
          <a:xfrm>
            <a:off x="457200" y="1357298"/>
            <a:ext cx="8147248" cy="4768865"/>
          </a:xfrm>
        </p:spPr>
        <p:txBody>
          <a:bodyPr>
            <a:normAutofit/>
          </a:bodyPr>
          <a:lstStyle/>
          <a:p>
            <a:r>
              <a:rPr lang="en-AU" dirty="0" smtClean="0"/>
              <a:t>Do stakeholders agree that significant risks are created if attempting to change multiple roles through the </a:t>
            </a:r>
            <a:r>
              <a:rPr lang="en-AU" dirty="0" err="1" smtClean="0"/>
              <a:t>RoLR</a:t>
            </a:r>
            <a:r>
              <a:rPr lang="en-AU" dirty="0" smtClean="0"/>
              <a:t> process?</a:t>
            </a:r>
          </a:p>
          <a:p>
            <a:endParaRPr lang="en-AU" dirty="0"/>
          </a:p>
          <a:p>
            <a:r>
              <a:rPr lang="en-AU" dirty="0" smtClean="0"/>
              <a:t>What are stakeholder views on changing the FRMP from failed retailer to designated RoLR only?  </a:t>
            </a:r>
          </a:p>
          <a:p>
            <a:endParaRPr lang="en-AU" dirty="0"/>
          </a:p>
          <a:p>
            <a:r>
              <a:rPr lang="en-AU" dirty="0" smtClean="0"/>
              <a:t>Stakeholder views on how the RoLR process should deal with the appointment of roles other than the FRMP?</a:t>
            </a:r>
          </a:p>
          <a:p>
            <a:pPr marL="0" indent="0">
              <a:buNone/>
            </a:pPr>
            <a:endParaRPr lang="en-AU" dirty="0"/>
          </a:p>
          <a:p>
            <a:pPr marL="0" indent="0">
              <a:buNone/>
            </a:pPr>
            <a:endParaRPr lang="en-AU" dirty="0" smtClean="0"/>
          </a:p>
          <a:p>
            <a:endParaRPr lang="en-AU" dirty="0"/>
          </a:p>
        </p:txBody>
      </p:sp>
    </p:spTree>
    <p:extLst>
      <p:ext uri="{BB962C8B-B14F-4D97-AF65-F5344CB8AC3E}">
        <p14:creationId xmlns:p14="http://schemas.microsoft.com/office/powerpoint/2010/main" val="34137453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5. Network tariff Code updates</a:t>
            </a:r>
            <a:endParaRPr lang="en-AU" dirty="0"/>
          </a:p>
        </p:txBody>
      </p:sp>
    </p:spTree>
    <p:extLst>
      <p:ext uri="{BB962C8B-B14F-4D97-AF65-F5344CB8AC3E}">
        <p14:creationId xmlns:p14="http://schemas.microsoft.com/office/powerpoint/2010/main" val="17254840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Network tariff code Updates</a:t>
            </a:r>
            <a:br>
              <a:rPr lang="en-AU" dirty="0" smtClean="0"/>
            </a:br>
            <a:r>
              <a:rPr lang="en-AU" dirty="0" smtClean="0"/>
              <a:t>Background</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dirty="0" smtClean="0"/>
              <a:t>Currently the DNSP maintains and updates the network tariff code at a NMI following the installation of metering, both for a new connection and for a change of metering.</a:t>
            </a:r>
          </a:p>
          <a:p>
            <a:pPr marL="0" indent="0">
              <a:buNone/>
            </a:pPr>
            <a:endParaRPr lang="en-AU" dirty="0"/>
          </a:p>
          <a:p>
            <a:pPr marL="0" indent="0">
              <a:buNone/>
            </a:pPr>
            <a:r>
              <a:rPr lang="en-AU" dirty="0" smtClean="0"/>
              <a:t>As the DNSP will no longer be the party who installs and maintains the metering installation in these scenarios, is it still appropriate for the DNSP to update the network tariff code?</a:t>
            </a:r>
          </a:p>
          <a:p>
            <a:pPr marL="0" indent="0">
              <a:buNone/>
            </a:pPr>
            <a:endParaRPr lang="en-AU" dirty="0"/>
          </a:p>
          <a:p>
            <a:pPr marL="0" indent="0">
              <a:buNone/>
            </a:pPr>
            <a:r>
              <a:rPr lang="en-AU" dirty="0" smtClean="0"/>
              <a:t>Alternatively, should the MP be required to update this field based on the network tariff requirements provided by the DNSP or in accordance with the instructions from the FRMP / MC?</a:t>
            </a:r>
          </a:p>
          <a:p>
            <a:pPr marL="0" indent="0">
              <a:buNone/>
            </a:pPr>
            <a:endParaRPr lang="en-AU" dirty="0"/>
          </a:p>
          <a:p>
            <a:pPr marL="0" indent="0">
              <a:buNone/>
            </a:pPr>
            <a:endParaRPr lang="en-AU" dirty="0" smtClean="0"/>
          </a:p>
        </p:txBody>
      </p:sp>
    </p:spTree>
    <p:extLst>
      <p:ext uri="{BB962C8B-B14F-4D97-AF65-F5344CB8AC3E}">
        <p14:creationId xmlns:p14="http://schemas.microsoft.com/office/powerpoint/2010/main" val="38552720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489654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Network </a:t>
            </a:r>
            <a:r>
              <a:rPr lang="en-AU" dirty="0" smtClean="0"/>
              <a:t>Tariff code </a:t>
            </a:r>
            <a:r>
              <a:rPr lang="en-AU" dirty="0"/>
              <a:t>Updates </a:t>
            </a:r>
            <a:r>
              <a:rPr lang="en-AU" dirty="0" smtClean="0"/>
              <a:t/>
            </a:r>
            <a:br>
              <a:rPr lang="en-AU" dirty="0" smtClean="0"/>
            </a:br>
            <a:r>
              <a:rPr lang="en-AU" dirty="0" smtClean="0"/>
              <a:t>Questions</a:t>
            </a:r>
            <a:endParaRPr lang="en-AU" dirty="0"/>
          </a:p>
        </p:txBody>
      </p:sp>
      <p:sp>
        <p:nvSpPr>
          <p:cNvPr id="3" name="Content Placeholder 2"/>
          <p:cNvSpPr>
            <a:spLocks noGrp="1"/>
          </p:cNvSpPr>
          <p:nvPr>
            <p:ph idx="1"/>
          </p:nvPr>
        </p:nvSpPr>
        <p:spPr/>
        <p:txBody>
          <a:bodyPr>
            <a:normAutofit/>
          </a:bodyPr>
          <a:lstStyle/>
          <a:p>
            <a:r>
              <a:rPr lang="en-AU" dirty="0" smtClean="0"/>
              <a:t>Is there are need for change?</a:t>
            </a:r>
          </a:p>
          <a:p>
            <a:endParaRPr lang="en-AU" dirty="0"/>
          </a:p>
          <a:p>
            <a:r>
              <a:rPr lang="en-AU" dirty="0" smtClean="0"/>
              <a:t>If so, are there any issues with the FRMP/MC instructing the MP to change the network tariff code (in accordance with DNSP tariff requirements). </a:t>
            </a:r>
          </a:p>
          <a:p>
            <a:endParaRPr lang="en-AU" dirty="0"/>
          </a:p>
          <a:p>
            <a:r>
              <a:rPr lang="en-AU" dirty="0" smtClean="0"/>
              <a:t>Are there other options? </a:t>
            </a:r>
          </a:p>
          <a:p>
            <a:pPr marL="0" indent="0">
              <a:buNone/>
            </a:pPr>
            <a:endParaRPr lang="en-AU" dirty="0" smtClean="0"/>
          </a:p>
          <a:p>
            <a:endParaRPr lang="en-AU" dirty="0"/>
          </a:p>
        </p:txBody>
      </p:sp>
    </p:spTree>
    <p:extLst>
      <p:ext uri="{BB962C8B-B14F-4D97-AF65-F5344CB8AC3E}">
        <p14:creationId xmlns:p14="http://schemas.microsoft.com/office/powerpoint/2010/main" val="42378984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Next Session</a:t>
            </a:r>
            <a:endParaRPr lang="en-AU" dirty="0"/>
          </a:p>
        </p:txBody>
      </p:sp>
    </p:spTree>
    <p:extLst>
      <p:ext uri="{BB962C8B-B14F-4D97-AF65-F5344CB8AC3E}">
        <p14:creationId xmlns:p14="http://schemas.microsoft.com/office/powerpoint/2010/main" val="23328340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Topics for Session 3</a:t>
            </a:r>
            <a:endParaRPr lang="en-AU" dirty="0"/>
          </a:p>
        </p:txBody>
      </p:sp>
      <p:sp>
        <p:nvSpPr>
          <p:cNvPr id="3" name="Content Placeholder 2"/>
          <p:cNvSpPr>
            <a:spLocks noGrp="1"/>
          </p:cNvSpPr>
          <p:nvPr>
            <p:ph idx="1"/>
          </p:nvPr>
        </p:nvSpPr>
        <p:spPr/>
        <p:txBody>
          <a:bodyPr/>
          <a:lstStyle/>
          <a:p>
            <a:endParaRPr lang="en-AU" dirty="0"/>
          </a:p>
          <a:p>
            <a:r>
              <a:rPr lang="en-AU" dirty="0" smtClean="0"/>
              <a:t>Metering Business Processes</a:t>
            </a:r>
            <a:endParaRPr lang="en-AU" dirty="0"/>
          </a:p>
          <a:p>
            <a:pPr lvl="1"/>
            <a:r>
              <a:rPr lang="en-AU" dirty="0" smtClean="0"/>
              <a:t>Minimum Services Specification</a:t>
            </a:r>
          </a:p>
          <a:p>
            <a:pPr lvl="1"/>
            <a:endParaRPr lang="en-AU" dirty="0"/>
          </a:p>
          <a:p>
            <a:r>
              <a:rPr lang="en-AU" dirty="0" smtClean="0"/>
              <a:t>Embedded Networks</a:t>
            </a:r>
          </a:p>
          <a:p>
            <a:pPr lvl="2"/>
            <a:endParaRPr lang="en-AU" dirty="0"/>
          </a:p>
          <a:p>
            <a:pPr marL="0" indent="0">
              <a:buNone/>
            </a:pPr>
            <a:r>
              <a:rPr lang="en-AU" i="1" dirty="0"/>
              <a:t>Note </a:t>
            </a:r>
            <a:r>
              <a:rPr lang="en-AU" i="1" dirty="0" smtClean="0"/>
              <a:t>– Session 3 is planned to meet for two days, 3</a:t>
            </a:r>
            <a:r>
              <a:rPr lang="en-AU" i="1" baseline="30000" dirty="0" smtClean="0"/>
              <a:t>rd</a:t>
            </a:r>
            <a:r>
              <a:rPr lang="en-AU" i="1" dirty="0" smtClean="0"/>
              <a:t> and 4</a:t>
            </a:r>
            <a:r>
              <a:rPr lang="en-AU" i="1" baseline="30000" dirty="0" smtClean="0"/>
              <a:t>th</a:t>
            </a:r>
            <a:r>
              <a:rPr lang="en-AU" i="1" dirty="0" smtClean="0"/>
              <a:t> March. The schedule date on 4</a:t>
            </a:r>
            <a:r>
              <a:rPr lang="en-AU" i="1" baseline="30000" dirty="0" smtClean="0"/>
              <a:t>th</a:t>
            </a:r>
            <a:r>
              <a:rPr lang="en-AU" i="1" dirty="0" smtClean="0"/>
              <a:t> March clashes with a </a:t>
            </a:r>
            <a:r>
              <a:rPr lang="en-AU" i="1" dirty="0"/>
              <a:t>Standards Australia </a:t>
            </a:r>
            <a:r>
              <a:rPr lang="en-AU" i="1" dirty="0" smtClean="0"/>
              <a:t>meeting in Sydney.  Option to limit meeting to a single day session on 3</a:t>
            </a:r>
            <a:r>
              <a:rPr lang="en-AU" i="1" baseline="30000" dirty="0" smtClean="0"/>
              <a:t>rd</a:t>
            </a:r>
            <a:r>
              <a:rPr lang="en-AU" i="1" dirty="0" smtClean="0"/>
              <a:t>.</a:t>
            </a:r>
            <a:endParaRPr lang="en-AU" i="1" dirty="0"/>
          </a:p>
          <a:p>
            <a:pPr marL="712787" lvl="2" indent="0">
              <a:buNone/>
            </a:pPr>
            <a:endParaRPr lang="en-AU" dirty="0" smtClean="0"/>
          </a:p>
        </p:txBody>
      </p:sp>
    </p:spTree>
    <p:extLst>
      <p:ext uri="{BB962C8B-B14F-4D97-AF65-F5344CB8AC3E}">
        <p14:creationId xmlns:p14="http://schemas.microsoft.com/office/powerpoint/2010/main" val="1067722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1. MSATS Requirements </a:t>
            </a:r>
            <a:endParaRPr lang="en-AU" dirty="0"/>
          </a:p>
        </p:txBody>
      </p:sp>
    </p:spTree>
    <p:extLst>
      <p:ext uri="{BB962C8B-B14F-4D97-AF65-F5344CB8AC3E}">
        <p14:creationId xmlns:p14="http://schemas.microsoft.com/office/powerpoint/2010/main" val="2870430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MSATS Requirements</a:t>
            </a:r>
            <a:br>
              <a:rPr lang="en-AU" dirty="0" smtClean="0"/>
            </a:br>
            <a:r>
              <a:rPr lang="en-AU" dirty="0" smtClean="0"/>
              <a:t>CR Codes - Background</a:t>
            </a:r>
            <a:endParaRPr lang="en-AU" dirty="0"/>
          </a:p>
        </p:txBody>
      </p:sp>
      <p:sp>
        <p:nvSpPr>
          <p:cNvPr id="3" name="Content Placeholder 2"/>
          <p:cNvSpPr>
            <a:spLocks noGrp="1"/>
          </p:cNvSpPr>
          <p:nvPr>
            <p:ph idx="1"/>
          </p:nvPr>
        </p:nvSpPr>
        <p:spPr/>
        <p:txBody>
          <a:bodyPr>
            <a:noAutofit/>
          </a:bodyPr>
          <a:lstStyle/>
          <a:p>
            <a:pPr marL="0" indent="0">
              <a:buNone/>
            </a:pPr>
            <a:endParaRPr lang="en-AU" sz="1800" dirty="0"/>
          </a:p>
          <a:p>
            <a:pPr marL="0" indent="0">
              <a:buNone/>
            </a:pPr>
            <a:r>
              <a:rPr lang="en-AU" sz="1800" dirty="0" smtClean="0"/>
              <a:t>MC </a:t>
            </a:r>
            <a:r>
              <a:rPr lang="en-AU" sz="1800" dirty="0"/>
              <a:t>and EN changes </a:t>
            </a:r>
            <a:r>
              <a:rPr lang="en-AU" sz="1800" dirty="0" smtClean="0"/>
              <a:t>may mean existing </a:t>
            </a:r>
            <a:r>
              <a:rPr lang="en-AU" sz="1800" dirty="0"/>
              <a:t>CR </a:t>
            </a:r>
            <a:r>
              <a:rPr lang="en-AU" sz="1800" dirty="0" smtClean="0"/>
              <a:t>codes may no longer be fit for purpose.  E.g. because roles have changed or the nature of activates have changed.  In some cases:</a:t>
            </a:r>
          </a:p>
          <a:p>
            <a:r>
              <a:rPr lang="en-AU" sz="1800" dirty="0" smtClean="0"/>
              <a:t>A CR could be defunct and no longer necessary.</a:t>
            </a:r>
          </a:p>
          <a:p>
            <a:r>
              <a:rPr lang="en-AU" sz="1800" dirty="0" smtClean="0"/>
              <a:t>It may be logical to merge the function of a number of CRs into one.</a:t>
            </a:r>
          </a:p>
          <a:p>
            <a:r>
              <a:rPr lang="en-AU" sz="1800" dirty="0" smtClean="0"/>
              <a:t>Or it may be worth considering repurposing a CR (e.g. to accommodate an Embedded Network Manager).</a:t>
            </a:r>
          </a:p>
          <a:p>
            <a:pPr marL="0" indent="0">
              <a:buNone/>
            </a:pPr>
            <a:endParaRPr lang="en-AU" sz="1800" dirty="0"/>
          </a:p>
          <a:p>
            <a:pPr marL="0" indent="0">
              <a:buNone/>
            </a:pPr>
            <a:r>
              <a:rPr lang="en-AU" sz="1800" dirty="0" smtClean="0"/>
              <a:t>AEMO has conducted an initial assessment of CRs for discussion with stakeholders.</a:t>
            </a:r>
          </a:p>
          <a:p>
            <a:pPr marL="0" indent="0">
              <a:buNone/>
            </a:pPr>
            <a:endParaRPr lang="en-AU" sz="1800" dirty="0"/>
          </a:p>
          <a:p>
            <a:pPr marL="0" indent="0">
              <a:buNone/>
            </a:pPr>
            <a:r>
              <a:rPr lang="en-AU" sz="1800" dirty="0" smtClean="0"/>
              <a:t>Note: The discussion with focus on non-embedded network CRs at this time, although many of the requirements for MSATS CRs cross over into embedded networks.</a:t>
            </a:r>
          </a:p>
          <a:p>
            <a:pPr marL="0" indent="0">
              <a:buNone/>
            </a:pPr>
            <a:endParaRPr lang="en-AU" sz="1800" dirty="0" smtClean="0"/>
          </a:p>
          <a:p>
            <a:pPr marL="0" indent="0">
              <a:buNone/>
            </a:pPr>
            <a:endParaRPr lang="en-AU" sz="1800" dirty="0"/>
          </a:p>
        </p:txBody>
      </p:sp>
    </p:spTree>
    <p:extLst>
      <p:ext uri="{BB962C8B-B14F-4D97-AF65-F5344CB8AC3E}">
        <p14:creationId xmlns:p14="http://schemas.microsoft.com/office/powerpoint/2010/main" val="2126596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MSATS Requirements</a:t>
            </a:r>
            <a:br>
              <a:rPr lang="en-AU" dirty="0" smtClean="0"/>
            </a:br>
            <a:r>
              <a:rPr lang="en-AU" dirty="0" smtClean="0"/>
              <a:t>CR Codes - Background</a:t>
            </a:r>
            <a:endParaRPr lang="en-AU" dirty="0"/>
          </a:p>
        </p:txBody>
      </p:sp>
      <p:sp>
        <p:nvSpPr>
          <p:cNvPr id="3" name="Content Placeholder 2"/>
          <p:cNvSpPr>
            <a:spLocks noGrp="1"/>
          </p:cNvSpPr>
          <p:nvPr>
            <p:ph idx="1"/>
          </p:nvPr>
        </p:nvSpPr>
        <p:spPr/>
        <p:txBody>
          <a:bodyPr>
            <a:noAutofit/>
          </a:bodyPr>
          <a:lstStyle/>
          <a:p>
            <a:pPr marL="0" indent="0">
              <a:buNone/>
            </a:pPr>
            <a:r>
              <a:rPr lang="en-AU" sz="1800" dirty="0" smtClean="0"/>
              <a:t>To assist in the review, two principle positions that AEMO are using to guide the development of the MSATS procedures are:</a:t>
            </a:r>
          </a:p>
          <a:p>
            <a:pPr marL="0" indent="0">
              <a:buNone/>
            </a:pPr>
            <a:endParaRPr lang="en-AU" sz="1800" dirty="0"/>
          </a:p>
          <a:p>
            <a:r>
              <a:rPr lang="en-AU" sz="1800" dirty="0" smtClean="0"/>
              <a:t>Whilst the competition in metering rule </a:t>
            </a:r>
            <a:r>
              <a:rPr lang="en-AU" sz="1800" dirty="0"/>
              <a:t>change removes the role of responsible person and creates the new role of metering coordinator, AEMO does not </a:t>
            </a:r>
            <a:r>
              <a:rPr lang="en-AU" sz="1800" dirty="0" smtClean="0"/>
              <a:t>consider </a:t>
            </a:r>
            <a:r>
              <a:rPr lang="en-AU" sz="1800" dirty="0"/>
              <a:t>that the role ID of ‘RP’ </a:t>
            </a:r>
            <a:r>
              <a:rPr lang="en-AU" sz="1800" dirty="0" smtClean="0"/>
              <a:t>needs to </a:t>
            </a:r>
            <a:r>
              <a:rPr lang="en-AU" sz="1800" dirty="0"/>
              <a:t>be amended to ‘MC’ in </a:t>
            </a:r>
            <a:r>
              <a:rPr lang="en-AU" sz="1800" dirty="0" smtClean="0"/>
              <a:t>MSATS.</a:t>
            </a:r>
          </a:p>
          <a:p>
            <a:r>
              <a:rPr lang="en-AU" sz="1800" dirty="0" smtClean="0"/>
              <a:t>For </a:t>
            </a:r>
            <a:r>
              <a:rPr lang="en-AU" sz="1800" dirty="0"/>
              <a:t>Embedded Networks, AEMO considers that the embedded network manager role will be treated as the LNSP for the purpose of using CRs in MSATS.</a:t>
            </a:r>
          </a:p>
        </p:txBody>
      </p:sp>
      <p:sp>
        <p:nvSpPr>
          <p:cNvPr id="4" name="Rectangle 3"/>
          <p:cNvSpPr/>
          <p:nvPr/>
        </p:nvSpPr>
        <p:spPr>
          <a:xfrm>
            <a:off x="476148" y="4581128"/>
            <a:ext cx="7818040" cy="1152128"/>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AU" sz="2000" dirty="0">
                <a:solidFill>
                  <a:schemeClr val="tx1"/>
                </a:solidFill>
              </a:rPr>
              <a:t>Do stakeholders </a:t>
            </a:r>
            <a:r>
              <a:rPr lang="en-AU" sz="2000" dirty="0" smtClean="0">
                <a:solidFill>
                  <a:schemeClr val="tx1"/>
                </a:solidFill>
              </a:rPr>
              <a:t>have views on the position for:</a:t>
            </a:r>
          </a:p>
          <a:p>
            <a:pPr marL="800100" lvl="1" indent="-342900">
              <a:buFont typeface="Arial" panose="020B0604020202020204" pitchFamily="34" charset="0"/>
              <a:buChar char="•"/>
            </a:pPr>
            <a:r>
              <a:rPr lang="en-AU" sz="2000" dirty="0" smtClean="0">
                <a:solidFill>
                  <a:schemeClr val="tx1"/>
                </a:solidFill>
              </a:rPr>
              <a:t>RP verses MC in MSATS</a:t>
            </a:r>
          </a:p>
          <a:p>
            <a:pPr marL="800100" lvl="1" indent="-342900">
              <a:buFont typeface="Arial" panose="020B0604020202020204" pitchFamily="34" charset="0"/>
              <a:buChar char="•"/>
            </a:pPr>
            <a:r>
              <a:rPr lang="en-AU" sz="2000" dirty="0" smtClean="0">
                <a:solidFill>
                  <a:schemeClr val="tx1"/>
                </a:solidFill>
              </a:rPr>
              <a:t>ENM / LNSP</a:t>
            </a:r>
            <a:endParaRPr lang="en-AU" dirty="0"/>
          </a:p>
        </p:txBody>
      </p:sp>
    </p:spTree>
    <p:extLst>
      <p:ext uri="{BB962C8B-B14F-4D97-AF65-F5344CB8AC3E}">
        <p14:creationId xmlns:p14="http://schemas.microsoft.com/office/powerpoint/2010/main" val="23997129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MSATS Requirements</a:t>
            </a:r>
            <a:br>
              <a:rPr lang="en-AU" dirty="0"/>
            </a:br>
            <a:r>
              <a:rPr lang="en-AU" dirty="0" smtClean="0"/>
              <a:t>CR </a:t>
            </a:r>
            <a:r>
              <a:rPr lang="en-AU" dirty="0"/>
              <a:t>Codes </a:t>
            </a:r>
            <a:r>
              <a:rPr lang="en-AU" dirty="0" smtClean="0"/>
              <a:t>- discussion</a:t>
            </a:r>
            <a:endParaRPr lang="en-AU" dirty="0"/>
          </a:p>
        </p:txBody>
      </p:sp>
      <p:graphicFrame>
        <p:nvGraphicFramePr>
          <p:cNvPr id="7" name="Table 6"/>
          <p:cNvGraphicFramePr>
            <a:graphicFrameLocks noGrp="1"/>
          </p:cNvGraphicFramePr>
          <p:nvPr>
            <p:extLst>
              <p:ext uri="{D42A27DB-BD31-4B8C-83A1-F6EECF244321}">
                <p14:modId xmlns:p14="http://schemas.microsoft.com/office/powerpoint/2010/main" val="1081097966"/>
              </p:ext>
            </p:extLst>
          </p:nvPr>
        </p:nvGraphicFramePr>
        <p:xfrm>
          <a:off x="179512" y="1412776"/>
          <a:ext cx="8784976" cy="4346515"/>
        </p:xfrm>
        <a:graphic>
          <a:graphicData uri="http://schemas.openxmlformats.org/drawingml/2006/table">
            <a:tbl>
              <a:tblPr firstRow="1" bandRow="1">
                <a:tableStyleId>{5C22544A-7EE6-4342-B048-85BDC9FD1C3A}</a:tableStyleId>
              </a:tblPr>
              <a:tblGrid>
                <a:gridCol w="576064"/>
                <a:gridCol w="2376264"/>
                <a:gridCol w="2977510"/>
                <a:gridCol w="2855138"/>
              </a:tblGrid>
              <a:tr h="248497">
                <a:tc>
                  <a:txBody>
                    <a:bodyPr/>
                    <a:lstStyle/>
                    <a:p>
                      <a:pPr algn="l" rtl="0" fontAlgn="t"/>
                      <a:r>
                        <a:rPr lang="en-AU" sz="1400" u="none" strike="noStrike" dirty="0" smtClean="0">
                          <a:solidFill>
                            <a:schemeClr val="tx1"/>
                          </a:solidFill>
                          <a:effectLst/>
                        </a:rPr>
                        <a:t>CR</a:t>
                      </a:r>
                      <a:endParaRPr lang="en-AU" sz="1400" b="1"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a:solidFill>
                            <a:schemeClr val="tx1"/>
                          </a:solidFill>
                          <a:effectLst/>
                        </a:rPr>
                        <a:t>Description</a:t>
                      </a:r>
                      <a:endParaRPr lang="en-AU" sz="1400" b="1"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a:solidFill>
                            <a:schemeClr val="tx1"/>
                          </a:solidFill>
                          <a:effectLst/>
                        </a:rPr>
                        <a:t>Use</a:t>
                      </a:r>
                      <a:endParaRPr lang="en-AU" sz="1400" b="1"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smtClean="0">
                          <a:solidFill>
                            <a:schemeClr val="tx1"/>
                          </a:solidFill>
                          <a:effectLst/>
                        </a:rPr>
                        <a:t>Comment / Question</a:t>
                      </a:r>
                      <a:endParaRPr lang="en-AU" sz="1400" b="1"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512137">
                <a:tc>
                  <a:txBody>
                    <a:bodyPr/>
                    <a:lstStyle/>
                    <a:p>
                      <a:pPr algn="l" rtl="0" fontAlgn="t"/>
                      <a:r>
                        <a:rPr lang="en-AU" sz="1400" u="none" strike="noStrike">
                          <a:solidFill>
                            <a:schemeClr val="tx1"/>
                          </a:solidFill>
                          <a:effectLst/>
                        </a:rPr>
                        <a:t>1050 1051</a:t>
                      </a:r>
                      <a:endParaRPr lang="en-AU" sz="1400" b="0" i="0" u="none" strike="noStrike">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Change Retailer – FRMP not RP – Large NMI</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A new FRMP </a:t>
                      </a:r>
                      <a:r>
                        <a:rPr lang="en-AU" sz="1400" u="none" strike="noStrike" dirty="0" smtClean="0">
                          <a:solidFill>
                            <a:schemeClr val="tx1"/>
                          </a:solidFill>
                          <a:effectLst/>
                        </a:rPr>
                        <a:t>uses</a:t>
                      </a:r>
                      <a:r>
                        <a:rPr lang="en-AU" sz="1400" u="none" strike="noStrike" baseline="0" dirty="0" smtClean="0">
                          <a:solidFill>
                            <a:schemeClr val="tx1"/>
                          </a:solidFill>
                          <a:effectLst/>
                        </a:rPr>
                        <a:t> to</a:t>
                      </a:r>
                      <a:r>
                        <a:rPr lang="en-AU" sz="1400" u="none" strike="noStrike" dirty="0" smtClean="0">
                          <a:solidFill>
                            <a:schemeClr val="tx1"/>
                          </a:solidFill>
                          <a:effectLst/>
                        </a:rPr>
                        <a:t> </a:t>
                      </a:r>
                      <a:r>
                        <a:rPr lang="en-AU" sz="1400" u="none" strike="noStrike" dirty="0">
                          <a:solidFill>
                            <a:schemeClr val="tx1"/>
                          </a:solidFill>
                          <a:effectLst/>
                        </a:rPr>
                        <a:t>change </a:t>
                      </a:r>
                      <a:r>
                        <a:rPr lang="en-AU" sz="1400" u="none" strike="noStrike" dirty="0" smtClean="0">
                          <a:solidFill>
                            <a:schemeClr val="tx1"/>
                          </a:solidFill>
                          <a:effectLst/>
                        </a:rPr>
                        <a:t>retailer</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smtClean="0">
                          <a:solidFill>
                            <a:schemeClr val="tx1"/>
                          </a:solidFill>
                          <a:effectLst/>
                        </a:rPr>
                        <a:t>FRMP</a:t>
                      </a:r>
                      <a:r>
                        <a:rPr lang="en-AU" sz="1400" u="none" strike="noStrike" baseline="0" dirty="0" smtClean="0">
                          <a:solidFill>
                            <a:schemeClr val="tx1"/>
                          </a:solidFill>
                          <a:effectLst/>
                        </a:rPr>
                        <a:t> will never be MC.  This CR can be removed as no longer relevant.</a:t>
                      </a:r>
                      <a:endParaRPr lang="en-AU" sz="1400" b="0" i="0" u="none" strike="noStrike" dirty="0">
                        <a:solidFill>
                          <a:schemeClr val="tx1"/>
                        </a:solidFill>
                        <a:effectLst/>
                        <a:latin typeface="Calibri" panose="020F050202020403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3644">
                <a:tc>
                  <a:txBody>
                    <a:bodyPr/>
                    <a:lstStyle/>
                    <a:p>
                      <a:pPr algn="l" rtl="0" fontAlgn="t"/>
                      <a:r>
                        <a:rPr lang="en-AU" sz="1400" u="none" strike="noStrike" dirty="0">
                          <a:solidFill>
                            <a:schemeClr val="tx1"/>
                          </a:solidFill>
                          <a:effectLst/>
                        </a:rPr>
                        <a:t>3080 3081</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Maintain Metering – Advanced Change Metering installation details </a:t>
                      </a:r>
                      <a:r>
                        <a:rPr lang="en-AU" sz="1400" u="none" strike="noStrike" dirty="0" smtClean="0">
                          <a:solidFill>
                            <a:schemeClr val="tx1"/>
                          </a:solidFill>
                          <a:effectLst/>
                        </a:rPr>
                        <a:t/>
                      </a:r>
                      <a:br>
                        <a:rPr lang="en-AU" sz="1400" u="none" strike="noStrike" dirty="0" smtClean="0">
                          <a:solidFill>
                            <a:schemeClr val="tx1"/>
                          </a:solidFill>
                          <a:effectLst/>
                        </a:rPr>
                      </a:br>
                      <a:r>
                        <a:rPr lang="en-AU" sz="1400" u="none" strike="noStrike" dirty="0" smtClean="0">
                          <a:solidFill>
                            <a:schemeClr val="tx1"/>
                          </a:solidFill>
                          <a:effectLst/>
                        </a:rPr>
                        <a:t>– </a:t>
                      </a:r>
                      <a:r>
                        <a:rPr lang="en-AU" sz="1400" u="none" strike="noStrike" dirty="0">
                          <a:solidFill>
                            <a:schemeClr val="tx1"/>
                          </a:solidFill>
                          <a:effectLst/>
                        </a:rPr>
                        <a:t>small or large</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A current RP who is also the LNSP </a:t>
                      </a:r>
                      <a:r>
                        <a:rPr lang="en-AU" sz="1400" u="none" strike="noStrike" dirty="0" smtClean="0">
                          <a:solidFill>
                            <a:schemeClr val="tx1"/>
                          </a:solidFill>
                          <a:effectLst/>
                        </a:rPr>
                        <a:t>uses to change </a:t>
                      </a:r>
                      <a:r>
                        <a:rPr lang="en-AU" sz="1400" u="none" strike="noStrike" dirty="0">
                          <a:solidFill>
                            <a:schemeClr val="tx1"/>
                          </a:solidFill>
                          <a:effectLst/>
                        </a:rPr>
                        <a:t>and create metering installation records in MSATS</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This CR supports the installation of VIC AMI devices.  </a:t>
                      </a:r>
                      <a:r>
                        <a:rPr lang="en-AU" sz="1400" u="none" strike="noStrike" dirty="0" smtClean="0">
                          <a:solidFill>
                            <a:schemeClr val="tx1"/>
                          </a:solidFill>
                          <a:effectLst/>
                        </a:rPr>
                        <a:t>No longer </a:t>
                      </a:r>
                      <a:r>
                        <a:rPr lang="en-AU" sz="1400" u="none" strike="noStrike" dirty="0">
                          <a:solidFill>
                            <a:schemeClr val="tx1"/>
                          </a:solidFill>
                          <a:effectLst/>
                        </a:rPr>
                        <a:t>relevant </a:t>
                      </a:r>
                      <a:r>
                        <a:rPr lang="en-AU" sz="1400" u="none" strike="noStrike" dirty="0" smtClean="0">
                          <a:solidFill>
                            <a:schemeClr val="tx1"/>
                          </a:solidFill>
                          <a:effectLst/>
                        </a:rPr>
                        <a:t>in current context</a:t>
                      </a:r>
                      <a:r>
                        <a:rPr lang="en-AU" sz="1400" u="none" strike="noStrike" baseline="0" dirty="0" smtClean="0">
                          <a:solidFill>
                            <a:schemeClr val="tx1"/>
                          </a:solidFill>
                          <a:effectLst/>
                        </a:rPr>
                        <a:t> – could be repurposed as an option for the MC.</a:t>
                      </a:r>
                      <a:endParaRPr lang="en-AU" sz="1400" b="0" i="0" u="none" strike="noStrike" dirty="0">
                        <a:solidFill>
                          <a:schemeClr val="tx1"/>
                        </a:solidFill>
                        <a:effectLst/>
                        <a:latin typeface="Calibri" panose="020F050202020403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3644">
                <a:tc>
                  <a:txBody>
                    <a:bodyPr/>
                    <a:lstStyle/>
                    <a:p>
                      <a:pPr algn="l" rtl="0" fontAlgn="t"/>
                      <a:r>
                        <a:rPr lang="en-AU" sz="1400" u="none" strike="noStrike">
                          <a:solidFill>
                            <a:schemeClr val="tx1"/>
                          </a:solidFill>
                          <a:effectLst/>
                        </a:rPr>
                        <a:t>3090 3091</a:t>
                      </a:r>
                      <a:endParaRPr lang="en-AU" sz="1400" b="0" i="0" u="none" strike="noStrike">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a:solidFill>
                            <a:schemeClr val="tx1"/>
                          </a:solidFill>
                          <a:effectLst/>
                        </a:rPr>
                        <a:t>Maintain Metering – Advanced Exchange or Metering – small or large</a:t>
                      </a:r>
                      <a:endParaRPr lang="en-AU" sz="1400" b="0" i="0" u="none" strike="noStrike">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A current RP who is also the LNSP </a:t>
                      </a:r>
                      <a:r>
                        <a:rPr lang="en-AU" sz="1400" u="none" strike="noStrike" dirty="0" smtClean="0">
                          <a:solidFill>
                            <a:schemeClr val="tx1"/>
                          </a:solidFill>
                          <a:effectLst/>
                        </a:rPr>
                        <a:t>uses to change </a:t>
                      </a:r>
                      <a:r>
                        <a:rPr lang="en-AU" sz="1400" u="none" strike="noStrike" dirty="0">
                          <a:solidFill>
                            <a:schemeClr val="tx1"/>
                          </a:solidFill>
                          <a:effectLst/>
                        </a:rPr>
                        <a:t>and create metering installation records in MSATS</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smtClean="0">
                          <a:solidFill>
                            <a:schemeClr val="tx1"/>
                          </a:solidFill>
                          <a:effectLst/>
                        </a:rPr>
                        <a:t>This CR supports the installation of VIC AMI devices.  No longer relevant in current context</a:t>
                      </a:r>
                      <a:r>
                        <a:rPr lang="en-AU" sz="1400" u="none" strike="noStrike" baseline="0" dirty="0" smtClean="0">
                          <a:solidFill>
                            <a:schemeClr val="tx1"/>
                          </a:solidFill>
                          <a:effectLst/>
                        </a:rPr>
                        <a:t> – could be repurposed as an option for the MC.</a:t>
                      </a:r>
                      <a:endParaRPr lang="en-AU" sz="1400" b="0" i="0" u="none" strike="noStrike" dirty="0">
                        <a:solidFill>
                          <a:schemeClr val="tx1"/>
                        </a:solidFill>
                        <a:effectLst/>
                        <a:latin typeface="Calibri" panose="020F050202020403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2137">
                <a:tc>
                  <a:txBody>
                    <a:bodyPr/>
                    <a:lstStyle/>
                    <a:p>
                      <a:pPr algn="l" rtl="0" fontAlgn="t"/>
                      <a:r>
                        <a:rPr lang="en-AU" sz="1400" u="none" strike="noStrike" dirty="0">
                          <a:solidFill>
                            <a:schemeClr val="tx1"/>
                          </a:solidFill>
                          <a:effectLst/>
                        </a:rPr>
                        <a:t>6200 6210</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smtClean="0">
                          <a:solidFill>
                            <a:schemeClr val="tx1"/>
                          </a:solidFill>
                          <a:effectLst/>
                        </a:rPr>
                        <a:t>Change </a:t>
                      </a:r>
                      <a:r>
                        <a:rPr lang="en-AU" sz="1400" u="none" strike="noStrike" dirty="0">
                          <a:solidFill>
                            <a:schemeClr val="tx1"/>
                          </a:solidFill>
                          <a:effectLst/>
                        </a:rPr>
                        <a:t>role – change MDP</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The current FRMP or RP </a:t>
                      </a:r>
                      <a:r>
                        <a:rPr lang="en-AU" sz="1400" u="none" strike="noStrike" dirty="0" smtClean="0">
                          <a:solidFill>
                            <a:schemeClr val="tx1"/>
                          </a:solidFill>
                          <a:effectLst/>
                        </a:rPr>
                        <a:t>uses to change </a:t>
                      </a:r>
                      <a:r>
                        <a:rPr lang="en-AU" sz="1400" u="none" strike="noStrike" dirty="0">
                          <a:solidFill>
                            <a:schemeClr val="tx1"/>
                          </a:solidFill>
                          <a:effectLst/>
                        </a:rPr>
                        <a:t>a MDP in the MSATS</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This CR may be consolidated for efficiency </a:t>
                      </a:r>
                      <a:r>
                        <a:rPr lang="en-AU" sz="1400" u="none" strike="noStrike" baseline="0" dirty="0" smtClean="0">
                          <a:solidFill>
                            <a:schemeClr val="tx1"/>
                          </a:solidFill>
                          <a:effectLst/>
                        </a:rPr>
                        <a:t>(e.g. CR 6800 amended)</a:t>
                      </a:r>
                      <a:endParaRPr lang="en-AU" sz="1400" b="0" i="0" u="none" strike="noStrike" dirty="0">
                        <a:solidFill>
                          <a:schemeClr val="tx1"/>
                        </a:solidFill>
                        <a:effectLst/>
                        <a:latin typeface="Calibri" panose="020F050202020403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2137">
                <a:tc>
                  <a:txBody>
                    <a:bodyPr/>
                    <a:lstStyle/>
                    <a:p>
                      <a:pPr algn="l" rtl="0" fontAlgn="t"/>
                      <a:r>
                        <a:rPr lang="en-AU" sz="1400" u="none" strike="noStrike" dirty="0" smtClean="0">
                          <a:solidFill>
                            <a:schemeClr val="tx1"/>
                          </a:solidFill>
                          <a:effectLst/>
                        </a:rPr>
                        <a:t>6700 6701</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smtClean="0">
                          <a:solidFill>
                            <a:schemeClr val="tx1"/>
                          </a:solidFill>
                          <a:effectLst/>
                        </a:rPr>
                        <a:t>Change </a:t>
                      </a:r>
                      <a:r>
                        <a:rPr lang="en-AU" sz="1400" u="none" strike="noStrike" dirty="0">
                          <a:solidFill>
                            <a:schemeClr val="tx1"/>
                          </a:solidFill>
                          <a:effectLst/>
                        </a:rPr>
                        <a:t>role – change </a:t>
                      </a:r>
                      <a:r>
                        <a:rPr lang="en-AU" sz="1400" u="none" strike="noStrike" dirty="0" smtClean="0">
                          <a:solidFill>
                            <a:schemeClr val="tx1"/>
                          </a:solidFill>
                          <a:effectLst/>
                        </a:rPr>
                        <a:t>MPB and / or MPC</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a:solidFill>
                            <a:schemeClr val="tx1"/>
                          </a:solidFill>
                          <a:effectLst/>
                        </a:rPr>
                        <a:t>The current FRMP or RP </a:t>
                      </a:r>
                      <a:r>
                        <a:rPr lang="en-AU" sz="1400" u="none" strike="noStrike" dirty="0" smtClean="0">
                          <a:solidFill>
                            <a:schemeClr val="tx1"/>
                          </a:solidFill>
                          <a:effectLst/>
                        </a:rPr>
                        <a:t>uses to change </a:t>
                      </a:r>
                      <a:r>
                        <a:rPr lang="en-AU" sz="1400" u="none" strike="noStrike" dirty="0">
                          <a:solidFill>
                            <a:schemeClr val="tx1"/>
                          </a:solidFill>
                          <a:effectLst/>
                        </a:rPr>
                        <a:t>a </a:t>
                      </a:r>
                      <a:r>
                        <a:rPr lang="en-AU" sz="1400" u="none" strike="noStrike" dirty="0" smtClean="0">
                          <a:solidFill>
                            <a:schemeClr val="tx1"/>
                          </a:solidFill>
                          <a:effectLst/>
                        </a:rPr>
                        <a:t>MPB/MPC in </a:t>
                      </a:r>
                      <a:r>
                        <a:rPr lang="en-AU" sz="1400" u="none" strike="noStrike" dirty="0">
                          <a:solidFill>
                            <a:schemeClr val="tx1"/>
                          </a:solidFill>
                          <a:effectLst/>
                        </a:rPr>
                        <a:t>the MSATS</a:t>
                      </a:r>
                      <a:endParaRPr lang="en-AU" sz="1400" b="0" i="0" u="none" strike="noStrike" dirty="0">
                        <a:solidFill>
                          <a:schemeClr val="tx1"/>
                        </a:solidFill>
                        <a:effectLst/>
                        <a:latin typeface="Arial" panose="020B060402020202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u="none" strike="noStrike" dirty="0" smtClean="0">
                          <a:solidFill>
                            <a:schemeClr val="tx1"/>
                          </a:solidFill>
                          <a:effectLst/>
                        </a:rPr>
                        <a:t>This CR may be consolidated for efficiency </a:t>
                      </a:r>
                      <a:r>
                        <a:rPr lang="en-AU" sz="1400" u="none" strike="noStrike" baseline="0" dirty="0" smtClean="0">
                          <a:solidFill>
                            <a:schemeClr val="tx1"/>
                          </a:solidFill>
                          <a:effectLst/>
                        </a:rPr>
                        <a:t>(e.g. </a:t>
                      </a:r>
                      <a:r>
                        <a:rPr lang="en-AU" sz="1400" u="none" strike="noStrike" baseline="0" smtClean="0">
                          <a:solidFill>
                            <a:schemeClr val="tx1"/>
                          </a:solidFill>
                          <a:effectLst/>
                        </a:rPr>
                        <a:t>CR 6800 amended)</a:t>
                      </a:r>
                      <a:endParaRPr lang="en-AU" sz="1400" b="0" i="0" u="none" strike="noStrike" dirty="0">
                        <a:solidFill>
                          <a:schemeClr val="tx1"/>
                        </a:solidFill>
                        <a:effectLst/>
                        <a:latin typeface="Calibri" panose="020F0502020204030204" pitchFamily="34" charset="0"/>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009120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4</a:t>
            </a:r>
            <a:r>
              <a:rPr lang="en-AU" dirty="0" smtClean="0"/>
              <a:t>. MSATS – OBJECTION CODES</a:t>
            </a:r>
            <a:endParaRPr lang="en-AU" dirty="0"/>
          </a:p>
        </p:txBody>
      </p:sp>
    </p:spTree>
    <p:extLst>
      <p:ext uri="{BB962C8B-B14F-4D97-AF65-F5344CB8AC3E}">
        <p14:creationId xmlns:p14="http://schemas.microsoft.com/office/powerpoint/2010/main" val="156954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MSATS Requirements </a:t>
            </a:r>
            <a:br>
              <a:rPr lang="en-AU" dirty="0" smtClean="0"/>
            </a:br>
            <a:r>
              <a:rPr lang="en-AU" dirty="0" smtClean="0"/>
              <a:t>Objection Code Review - Background</a:t>
            </a:r>
            <a:endParaRPr lang="en-AU" dirty="0"/>
          </a:p>
        </p:txBody>
      </p:sp>
      <p:sp>
        <p:nvSpPr>
          <p:cNvPr id="3" name="Content Placeholder 2"/>
          <p:cNvSpPr>
            <a:spLocks noGrp="1"/>
          </p:cNvSpPr>
          <p:nvPr>
            <p:ph idx="1"/>
          </p:nvPr>
        </p:nvSpPr>
        <p:spPr/>
        <p:txBody>
          <a:bodyPr>
            <a:noAutofit/>
          </a:bodyPr>
          <a:lstStyle/>
          <a:p>
            <a:pPr marL="0" indent="0">
              <a:buNone/>
            </a:pPr>
            <a:r>
              <a:rPr lang="en-AU" sz="1400" dirty="0" smtClean="0"/>
              <a:t>On </a:t>
            </a:r>
            <a:r>
              <a:rPr lang="en-AU" sz="1400" dirty="0"/>
              <a:t>27 March 2015 COAG instructed AEMO to under-take a process for resolving data inaccuracies in the Customer Switching Process and to review the effectiveness of the MSATS System. </a:t>
            </a:r>
            <a:r>
              <a:rPr lang="en-AU" sz="1400" dirty="0" smtClean="0"/>
              <a:t>COAG requested that AEMO review the </a:t>
            </a:r>
            <a:r>
              <a:rPr lang="en-AU" sz="1400" dirty="0"/>
              <a:t>operation of the objection framework in relation to customer transfers, </a:t>
            </a:r>
            <a:r>
              <a:rPr lang="en-AU" sz="1400" dirty="0" smtClean="0"/>
              <a:t>including (but not limited to):</a:t>
            </a:r>
            <a:endParaRPr lang="en-AU" sz="1400" dirty="0"/>
          </a:p>
          <a:p>
            <a:r>
              <a:rPr lang="en-AU" sz="1400" dirty="0" smtClean="0"/>
              <a:t>Merits </a:t>
            </a:r>
            <a:r>
              <a:rPr lang="en-AU" sz="1400" dirty="0"/>
              <a:t>of objection codes (to minimise unnecessary objections)</a:t>
            </a:r>
          </a:p>
          <a:p>
            <a:r>
              <a:rPr lang="en-AU" sz="1400" dirty="0" smtClean="0"/>
              <a:t>Definitions </a:t>
            </a:r>
            <a:r>
              <a:rPr lang="en-AU" sz="1400" dirty="0"/>
              <a:t>of codes, so that parties are aware of the appropriate circumstance of use</a:t>
            </a:r>
          </a:p>
          <a:p>
            <a:r>
              <a:rPr lang="en-AU" sz="1400" dirty="0" smtClean="0"/>
              <a:t>Need </a:t>
            </a:r>
            <a:r>
              <a:rPr lang="en-AU" sz="1400" dirty="0"/>
              <a:t>for any new objection codes.</a:t>
            </a:r>
          </a:p>
          <a:p>
            <a:r>
              <a:rPr lang="en-AU" sz="1400" dirty="0" smtClean="0"/>
              <a:t>The </a:t>
            </a:r>
            <a:r>
              <a:rPr lang="en-AU" sz="1400" dirty="0"/>
              <a:t>timeframes of objection codes.</a:t>
            </a:r>
          </a:p>
          <a:p>
            <a:pPr marL="0" indent="0">
              <a:buNone/>
            </a:pPr>
            <a:endParaRPr lang="en-AU" sz="1400" dirty="0" smtClean="0"/>
          </a:p>
          <a:p>
            <a:pPr marL="0" indent="0">
              <a:buNone/>
            </a:pPr>
            <a:r>
              <a:rPr lang="en-AU" sz="1400" dirty="0" smtClean="0"/>
              <a:t>COAG requested that AEMO test </a:t>
            </a:r>
            <a:r>
              <a:rPr lang="en-AU" sz="1400" dirty="0"/>
              <a:t>its findings with an industry working group.</a:t>
            </a:r>
          </a:p>
          <a:p>
            <a:pPr marL="0" indent="0">
              <a:buNone/>
            </a:pPr>
            <a:endParaRPr lang="en-AU" sz="1400" dirty="0" smtClean="0"/>
          </a:p>
          <a:p>
            <a:pPr marL="0" indent="0">
              <a:buNone/>
            </a:pPr>
            <a:r>
              <a:rPr lang="en-AU" sz="1400" dirty="0" smtClean="0"/>
              <a:t>The Competition in Metering and Embedded Networks rule changes require a review of the objection codes, regardless of the request from COAG, as market roles and responsibilities are changed.</a:t>
            </a:r>
          </a:p>
          <a:p>
            <a:pPr marL="0" indent="0">
              <a:buNone/>
            </a:pPr>
            <a:endParaRPr lang="en-AU" sz="1400" dirty="0"/>
          </a:p>
          <a:p>
            <a:pPr marL="0" indent="0">
              <a:buNone/>
            </a:pPr>
            <a:r>
              <a:rPr lang="en-AU" sz="1400" dirty="0" smtClean="0"/>
              <a:t>A separate document has been provided that lists all current objection codes and details of their definition and usage.  The first part of this session will focus on working through that document to collect stakeholder views.</a:t>
            </a:r>
            <a:endParaRPr lang="en-AU" sz="1400" dirty="0"/>
          </a:p>
        </p:txBody>
      </p:sp>
    </p:spTree>
    <p:extLst>
      <p:ext uri="{BB962C8B-B14F-4D97-AF65-F5344CB8AC3E}">
        <p14:creationId xmlns:p14="http://schemas.microsoft.com/office/powerpoint/2010/main" val="1103120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MSATS </a:t>
            </a:r>
            <a:r>
              <a:rPr lang="en-AU" dirty="0" smtClean="0"/>
              <a:t>Requirements </a:t>
            </a:r>
            <a:r>
              <a:rPr lang="en-AU" dirty="0"/>
              <a:t>- Objection Code Review -    </a:t>
            </a:r>
            <a:r>
              <a:rPr lang="en-AU" dirty="0" smtClean="0"/>
              <a:t>discussion</a:t>
            </a:r>
            <a:endParaRPr lang="en-AU" dirty="0"/>
          </a:p>
        </p:txBody>
      </p:sp>
      <p:graphicFrame>
        <p:nvGraphicFramePr>
          <p:cNvPr id="6" name="Table 5"/>
          <p:cNvGraphicFramePr>
            <a:graphicFrameLocks noGrp="1"/>
          </p:cNvGraphicFramePr>
          <p:nvPr>
            <p:extLst>
              <p:ext uri="{D42A27DB-BD31-4B8C-83A1-F6EECF244321}">
                <p14:modId xmlns:p14="http://schemas.microsoft.com/office/powerpoint/2010/main" val="234939260"/>
              </p:ext>
            </p:extLst>
          </p:nvPr>
        </p:nvGraphicFramePr>
        <p:xfrm>
          <a:off x="107504" y="1196753"/>
          <a:ext cx="8784976" cy="4822670"/>
        </p:xfrm>
        <a:graphic>
          <a:graphicData uri="http://schemas.openxmlformats.org/drawingml/2006/table">
            <a:tbl>
              <a:tblPr firstRow="1" bandRow="1">
                <a:tableStyleId>{5C22544A-7EE6-4342-B048-85BDC9FD1C3A}</a:tableStyleId>
              </a:tblPr>
              <a:tblGrid>
                <a:gridCol w="1080120"/>
                <a:gridCol w="4608512"/>
                <a:gridCol w="3096344"/>
              </a:tblGrid>
              <a:tr h="322982">
                <a:tc>
                  <a:txBody>
                    <a:bodyPr/>
                    <a:lstStyle/>
                    <a:p>
                      <a:pPr algn="l" rtl="0" fontAlgn="t"/>
                      <a:r>
                        <a:rPr lang="en-AU" sz="1400" u="none" strike="noStrike" dirty="0" smtClean="0">
                          <a:solidFill>
                            <a:schemeClr val="tx1"/>
                          </a:solidFill>
                          <a:effectLst/>
                          <a:latin typeface="+mn-lt"/>
                        </a:rPr>
                        <a:t>Objection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a:solidFill>
                            <a:schemeClr val="tx1"/>
                          </a:solidFill>
                          <a:effectLst/>
                          <a:latin typeface="+mn-lt"/>
                        </a:rPr>
                        <a:t>Description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rtl="0" fontAlgn="t"/>
                      <a:r>
                        <a:rPr lang="en-AU" sz="1400" u="none" strike="noStrike" dirty="0" smtClean="0">
                          <a:solidFill>
                            <a:schemeClr val="tx1"/>
                          </a:solidFill>
                          <a:effectLst/>
                          <a:latin typeface="+mn-lt"/>
                        </a:rPr>
                        <a:t>Comment / Question</a:t>
                      </a:r>
                      <a:endParaRPr lang="en-AU" sz="1400" b="1"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833610">
                <a:tc>
                  <a:txBody>
                    <a:bodyPr/>
                    <a:lstStyle/>
                    <a:p>
                      <a:pPr algn="l" rtl="0" fontAlgn="t"/>
                      <a:r>
                        <a:rPr lang="en-AU" sz="1400" b="0" i="0" u="none" strike="noStrike" dirty="0" smtClean="0">
                          <a:solidFill>
                            <a:schemeClr val="tx1"/>
                          </a:solidFill>
                          <a:effectLst/>
                          <a:latin typeface="+mn-lt"/>
                        </a:rPr>
                        <a:t>BADDATA</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Incorrect standing data for this NMI.</a:t>
                      </a:r>
                    </a:p>
                    <a:p>
                      <a:pPr algn="l" rtl="0" fontAlgn="t"/>
                      <a:r>
                        <a:rPr lang="en-AU" sz="1400" b="0" i="0" u="none" strike="noStrike" dirty="0" smtClean="0">
                          <a:solidFill>
                            <a:schemeClr val="tx1"/>
                          </a:solidFill>
                          <a:effectLst/>
                          <a:latin typeface="+mn-lt"/>
                        </a:rPr>
                        <a:t>For use by a party to indicate that the standing data for this NMI is incorrect (either on the change request or on the master record).</a:t>
                      </a:r>
                    </a:p>
                    <a:p>
                      <a:pPr algn="l" rtl="0" fontAlgn="t"/>
                      <a:r>
                        <a:rPr lang="en-AU" sz="1400" b="0" i="0" u="none" strike="noStrike" dirty="0" smtClean="0">
                          <a:solidFill>
                            <a:schemeClr val="tx1"/>
                          </a:solidFill>
                          <a:effectLst/>
                          <a:latin typeface="+mn-lt"/>
                        </a:rPr>
                        <a:t>This code should be used to register an objection for any incorrect data excluding the current role. If the participant nominated in the current role is incorrect, then they should use the NOTRESP objection code.</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When the roles have the responsibility for updating NMI standing data, why would they object?</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44081">
                <a:tc>
                  <a:txBody>
                    <a:bodyPr/>
                    <a:lstStyle/>
                    <a:p>
                      <a:pPr algn="l" rtl="0" fontAlgn="t"/>
                      <a:r>
                        <a:rPr lang="en-AU" sz="1400" b="0" i="0" u="none" strike="noStrike" dirty="0" smtClean="0">
                          <a:solidFill>
                            <a:schemeClr val="tx1"/>
                          </a:solidFill>
                          <a:effectLst/>
                          <a:latin typeface="+mn-lt"/>
                        </a:rPr>
                        <a:t>BADMETER</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Non-compliant metering</a:t>
                      </a:r>
                    </a:p>
                    <a:p>
                      <a:pPr algn="l" rtl="0" fontAlgn="t"/>
                      <a:r>
                        <a:rPr lang="en-AU" sz="1400" b="0" i="0" u="none" strike="noStrike" dirty="0" smtClean="0">
                          <a:solidFill>
                            <a:schemeClr val="tx1"/>
                          </a:solidFill>
                          <a:effectLst/>
                          <a:latin typeface="+mn-lt"/>
                        </a:rPr>
                        <a:t>The metering equipment for this connection point is not correct, (i.e. correct metering for change to proceed not installed yet)</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No longer relevant as churn rules have changed.  Cannot be used in future.</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40467">
                <a:tc>
                  <a:txBody>
                    <a:bodyPr/>
                    <a:lstStyle/>
                    <a:p>
                      <a:pPr algn="l" rtl="0" fontAlgn="t"/>
                      <a:r>
                        <a:rPr lang="en-AU" sz="1400" b="0" i="0" u="none" strike="noStrike" dirty="0" smtClean="0">
                          <a:solidFill>
                            <a:schemeClr val="tx1"/>
                          </a:solidFill>
                          <a:effectLst/>
                          <a:latin typeface="+mn-lt"/>
                        </a:rPr>
                        <a:t>BADPARTY</a:t>
                      </a:r>
                      <a:endParaRPr lang="en-AU" sz="1400" b="0" i="0" u="none" strike="noStrike" dirty="0">
                        <a:solidFill>
                          <a:schemeClr val="tx1"/>
                        </a:solidFill>
                        <a:effectLst/>
                        <a:latin typeface="+mn-lt"/>
                      </a:endParaRP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Nominated MDP or MP is incorrect</a:t>
                      </a:r>
                    </a:p>
                    <a:p>
                      <a:pPr algn="l" rtl="0" fontAlgn="t"/>
                      <a:r>
                        <a:rPr lang="en-AU" sz="1400" b="0" i="0" u="none" strike="noStrike" dirty="0" smtClean="0">
                          <a:solidFill>
                            <a:schemeClr val="tx1"/>
                          </a:solidFill>
                          <a:effectLst/>
                          <a:latin typeface="+mn-lt"/>
                        </a:rPr>
                        <a:t>For use by the new RP on retail transfer type transactions where the FRMP has nominated the wrong MDP or MP (i.e. not the one nominated by the RP).</a:t>
                      </a:r>
                    </a:p>
                    <a:p>
                      <a:pPr algn="l" rtl="0" fontAlgn="t"/>
                      <a:r>
                        <a:rPr lang="en-AU" sz="1400" b="0" i="0" u="none" strike="noStrike" dirty="0" smtClean="0">
                          <a:solidFill>
                            <a:schemeClr val="tx1"/>
                          </a:solidFill>
                          <a:effectLst/>
                          <a:latin typeface="+mn-lt"/>
                        </a:rPr>
                        <a:t>Note that the MP referred to here can be MPB or MPC.</a:t>
                      </a:r>
                    </a:p>
                    <a:p>
                      <a:pPr algn="l" rtl="0" fontAlgn="t"/>
                      <a:r>
                        <a:rPr lang="en-AU" sz="1400" b="0" i="0" u="none" strike="noStrike" dirty="0" smtClean="0">
                          <a:solidFill>
                            <a:schemeClr val="tx1"/>
                          </a:solidFill>
                          <a:effectLst/>
                          <a:latin typeface="+mn-lt"/>
                        </a:rPr>
                        <a:t>Or</a:t>
                      </a:r>
                    </a:p>
                    <a:p>
                      <a:pPr algn="l" rtl="0" fontAlgn="t"/>
                      <a:r>
                        <a:rPr lang="en-AU" sz="1400" b="0" i="0" u="none" strike="noStrike" dirty="0" smtClean="0">
                          <a:solidFill>
                            <a:schemeClr val="tx1"/>
                          </a:solidFill>
                          <a:effectLst/>
                          <a:latin typeface="+mn-lt"/>
                        </a:rPr>
                        <a:t>The RP nominated is not the FRMP’s choice of RP as per NER 7.2.3, noting any restrictions from Chapter 9 of the Rules</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fontAlgn="t"/>
                      <a:r>
                        <a:rPr lang="en-AU" sz="1400" b="0" i="0" u="none" strike="noStrike" dirty="0" smtClean="0">
                          <a:solidFill>
                            <a:schemeClr val="tx1"/>
                          </a:solidFill>
                          <a:effectLst/>
                          <a:latin typeface="+mn-lt"/>
                        </a:rPr>
                        <a:t>Why do we need to retain this objection code?   For the current and the new RP/MC – under the new arrangements, they could use this code if incorrectly appointed, or alternatively manage this through a commercial process that the retailer can alter retrospectively if necessary, or update MSATS themselves.</a:t>
                      </a:r>
                    </a:p>
                  </a:txBody>
                  <a:tcPr marL="6376" marR="6376" marT="63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883959882"/>
      </p:ext>
    </p:extLst>
  </p:cSld>
  <p:clrMapOvr>
    <a:masterClrMapping/>
  </p:clrMapOvr>
</p:sld>
</file>

<file path=ppt/theme/theme1.xml><?xml version="1.0" encoding="utf-8"?>
<a:theme xmlns:a="http://schemas.openxmlformats.org/drawingml/2006/main" name="Office Theme">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EMO09">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ct:contentTypeSchema xmlns:ct="http://schemas.microsoft.com/office/2006/metadata/contentType" xmlns:ma="http://schemas.microsoft.com/office/2006/metadata/properties/metaAttributes" ct:_="" ma:_="" ma:contentTypeName="AEMODocument" ma:contentTypeID="0x0101009BE89D58CAF0934CA32A20BCFFD353DC00DDEC116C19245B4398932FF2C50DC75A" ma:contentTypeVersion="0" ma:contentTypeDescription="" ma:contentTypeScope="" ma:versionID="89bccbf02eec9f969d3651569cced181">
  <xsd:schema xmlns:xsd="http://www.w3.org/2001/XMLSchema" xmlns:xs="http://www.w3.org/2001/XMLSchema" xmlns:p="http://schemas.microsoft.com/office/2006/metadata/properties" xmlns:ns2="a14523ce-dede-483e-883a-2d83261080bd" targetNamespace="http://schemas.microsoft.com/office/2006/metadata/properties" ma:root="true" ma:fieldsID="7d74405751bc119387ad193d718cb389"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element ref="ns2:AEMOCustodian" minOccurs="0"/>
                <xsd:element ref="ns2:AEMODescription" minOccurs="0"/>
                <xsd:element ref="ns2:AEMODocumentTypeTaxHTField0" minOccurs="0"/>
                <xsd:element ref="ns2:AEMOKeywordsTaxHTField0" minOccurs="0"/>
                <xsd:element ref="ns2:Archive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93fb317b-587c-4d3f-8b3e-5de22a86522e}" ma:internalName="TaxCatchAll" ma:showField="CatchAllData"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93fb317b-587c-4d3f-8b3e-5de22a86522e}" ma:internalName="TaxCatchAllLabel" ma:readOnly="true" ma:showField="CatchAllDataLabel"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AEMOCustodian" ma:index="13" nillable="true" ma:displayName="AEMOCustodian" ma:list="UserInfo" ma:SharePointGroup="0" ma:internalName="AEMOCustodia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EMODescription" ma:index="14" nillable="true" ma:displayName="AEMODescription" ma:internalName="AEMODescription">
      <xsd:simpleType>
        <xsd:restriction base="dms:Note"/>
      </xsd:simpleType>
    </xsd:element>
    <xsd:element name="AEMODocumentTypeTaxHTField0" ma:index="15" nillable="true" ma:taxonomy="true" ma:internalName="AEMODocumentTypeTaxHTField0" ma:taxonomyFieldName="AEMODocumentType" ma:displayName="AEMODocumentType" ma:default="1;#Operational Record|859762f2-4462-42eb-9744-c955c7e2c540" ma:fieldId="{da861434-c661-4929-8c0f-a462c80621ee}" ma:sspId="409ac0fb-07cb-4169-8a26-def2760b5502" ma:termSetId="7d85e329-3a18-4351-8865-4c9585fd1cc0" ma:anchorId="00000000-0000-0000-0000-000000000000" ma:open="false" ma:isKeyword="false">
      <xsd:complexType>
        <xsd:sequence>
          <xsd:element ref="pc:Terms" minOccurs="0" maxOccurs="1"/>
        </xsd:sequence>
      </xsd:complexType>
    </xsd:element>
    <xsd:element name="AEMOKeywordsTaxHTField0" ma:index="17" nillable="true" ma:taxonomy="true" ma:internalName="AEMOKeywordsTaxHTField0" ma:taxonomyFieldName="AEMOKeywords" ma:displayName="AEMOKeywords" ma:default="" ma:fieldId="{443585ba-fce9-427e-bd78-308c17c973aa}" ma:taxonomyMulti="true" ma:sspId="409ac0fb-07cb-4169-8a26-def2760b5502" ma:termSetId="70885f33-8be5-4917-bc67-8833a068ef45" ma:anchorId="00000000-0000-0000-0000-000000000000" ma:open="true" ma:isKeyword="false">
      <xsd:complexType>
        <xsd:sequence>
          <xsd:element ref="pc:Terms" minOccurs="0" maxOccurs="1"/>
        </xsd:sequence>
      </xsd:complexType>
    </xsd:element>
    <xsd:element name="ArchiveDocument" ma:index="19" nillable="true" ma:displayName="ArchiveDocument" ma:default="0" ma:description="Checking this box will send the document to the AEMO Archive and leave a link in its place." ma:internalName="Archive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a14523ce-dede-483e-883a-2d83261080bd">PROJECT-352-3698</_dlc_DocId>
    <TaxCatchAll xmlns="a14523ce-dede-483e-883a-2d83261080bd">
      <Value>1</Value>
      <Value>9</Value>
    </TaxCatchAll>
    <AEMODocumentTypeTaxHTField0 xmlns="a14523ce-dede-483e-883a-2d83261080bd">
      <Terms xmlns="http://schemas.microsoft.com/office/infopath/2007/PartnerControls">
        <TermInfo xmlns="http://schemas.microsoft.com/office/infopath/2007/PartnerControls">
          <TermName xmlns="http://schemas.microsoft.com/office/infopath/2007/PartnerControls">Operational Record</TermName>
          <TermId xmlns="http://schemas.microsoft.com/office/infopath/2007/PartnerControls">859762f2-4462-42eb-9744-c955c7e2c540</TermId>
        </TermInfo>
      </Terms>
    </AEMODocumentTypeTaxHTField0>
    <_dlc_DocIdUrl xmlns="a14523ce-dede-483e-883a-2d83261080bd">
      <Url>http://sharedocs/projects/pocprogram/_layouts/15/DocIdRedir.aspx?ID=PROJECT-352-3698</Url>
      <Description>PROJECT-352-3698</Description>
    </_dlc_DocIdUrl>
    <AEMOCustodian xmlns="a14523ce-dede-483e-883a-2d83261080bd">
      <UserInfo>
        <DisplayName/>
        <AccountId xsi:nil="true"/>
        <AccountType/>
      </UserInfo>
    </AEMOCustodian>
    <ArchiveDocument xmlns="a14523ce-dede-483e-883a-2d83261080bd">false</ArchiveDocument>
    <AEMOKeywordsTaxHTField0 xmlns="a14523ce-dede-483e-883a-2d83261080bd">
      <Terms xmlns="http://schemas.microsoft.com/office/infopath/2007/PartnerControls">
        <TermInfo xmlns="http://schemas.microsoft.com/office/infopath/2007/PartnerControls">
          <TermName xmlns="http://schemas.microsoft.com/office/infopath/2007/PartnerControls">Project management</TermName>
          <TermId xmlns="http://schemas.microsoft.com/office/infopath/2007/PartnerControls">7ebbf2dd-9796-4b14-9303-aab6234575aa</TermId>
        </TermInfo>
      </Terms>
    </AEMOKeywordsTaxHTField0>
    <AEMODescription xmlns="a14523ce-dede-483e-883a-2d83261080bd" xsi:nil="tru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mso-contentType ?>
<SharedContentType xmlns="Microsoft.SharePoint.Taxonomy.ContentTypeSync" SourceId="409ac0fb-07cb-4169-8a26-def2760b5502" ContentTypeId="0x0101009BE89D58CAF0934CA32A20BCFFD353DC" PreviousValue="false"/>
</file>

<file path=customXml/itemProps1.xml><?xml version="1.0" encoding="utf-8"?>
<ds:datastoreItem xmlns:ds="http://schemas.openxmlformats.org/officeDocument/2006/customXml" ds:itemID="{850729A3-C4B1-4EDE-BB28-901C7B8711ED}">
  <ds:schemaRefs>
    <ds:schemaRef ds:uri="http://schemas.microsoft.com/office/2006/metadata/customXsn"/>
  </ds:schemaRefs>
</ds:datastoreItem>
</file>

<file path=customXml/itemProps2.xml><?xml version="1.0" encoding="utf-8"?>
<ds:datastoreItem xmlns:ds="http://schemas.openxmlformats.org/officeDocument/2006/customXml" ds:itemID="{7E761412-752A-4C9D-82C8-1A27E8B89C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0AA620E-2EA9-43B5-A1D9-CF4F79AC6440}">
  <ds:schemaRefs>
    <ds:schemaRef ds:uri="http://schemas.microsoft.com/sharepoint/events"/>
  </ds:schemaRefs>
</ds:datastoreItem>
</file>

<file path=customXml/itemProps4.xml><?xml version="1.0" encoding="utf-8"?>
<ds:datastoreItem xmlns:ds="http://schemas.openxmlformats.org/officeDocument/2006/customXml" ds:itemID="{FC12E295-A392-417F-9BD2-A84C9D72E9E3}">
  <ds:schemaRefs>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14523ce-dede-483e-883a-2d83261080bd"/>
    <ds:schemaRef ds:uri="http://purl.org/dc/dcmitype/"/>
    <ds:schemaRef ds:uri="http://purl.org/dc/terms/"/>
  </ds:schemaRefs>
</ds:datastoreItem>
</file>

<file path=customXml/itemProps5.xml><?xml version="1.0" encoding="utf-8"?>
<ds:datastoreItem xmlns:ds="http://schemas.openxmlformats.org/officeDocument/2006/customXml" ds:itemID="{26FD9001-382D-4D26-9F68-35B7D2BAC165}">
  <ds:schemaRefs>
    <ds:schemaRef ds:uri="http://schemas.microsoft.com/sharepoint/v3/contenttype/forms"/>
  </ds:schemaRefs>
</ds:datastoreItem>
</file>

<file path=customXml/itemProps6.xml><?xml version="1.0" encoding="utf-8"?>
<ds:datastoreItem xmlns:ds="http://schemas.openxmlformats.org/officeDocument/2006/customXml" ds:itemID="{53C1A3BE-6D35-4C2C-A6C3-CA5F1A0EF7A9}">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AEMO External - Red</Template>
  <TotalTime>4108</TotalTime>
  <Words>2504</Words>
  <Application>Microsoft Office PowerPoint</Application>
  <PresentationFormat>On-screen Show (4:3)</PresentationFormat>
  <Paragraphs>242</Paragraphs>
  <Slides>26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Arial</vt:lpstr>
      <vt:lpstr>Calibri</vt:lpstr>
      <vt:lpstr>Courier New</vt:lpstr>
      <vt:lpstr>Wingdings</vt:lpstr>
      <vt:lpstr>Office Theme</vt:lpstr>
      <vt:lpstr>AEMO09</vt:lpstr>
      <vt:lpstr>POC Procedures Working Group Discussion Topics II</vt:lpstr>
      <vt:lpstr>Topics</vt:lpstr>
      <vt:lpstr>1. MSATS Requirements </vt:lpstr>
      <vt:lpstr>MSATS Requirements CR Codes - Background</vt:lpstr>
      <vt:lpstr>MSATS Requirements CR Codes - Background</vt:lpstr>
      <vt:lpstr>MSATS Requirements CR Codes - discussion</vt:lpstr>
      <vt:lpstr>4. MSATS – OBJECTION CODES</vt:lpstr>
      <vt:lpstr>MSATS Requirements  Objection Code Review - Background</vt:lpstr>
      <vt:lpstr>MSATS Requirements - Objection Code Review -    discussion</vt:lpstr>
      <vt:lpstr>MSATS Requirements - Objection Code Review -    Discussion</vt:lpstr>
      <vt:lpstr>MSATS Requirements - Objection Code Review -    discussion</vt:lpstr>
      <vt:lpstr>MSATS Requirements - Objection Code Review -    Questions</vt:lpstr>
      <vt:lpstr>2. b2b Requirements – Life Support</vt:lpstr>
      <vt:lpstr>B2B Requirements – LIFE Support   Background</vt:lpstr>
      <vt:lpstr>3. b2b Requirements – Retailer Planned Interruption</vt:lpstr>
      <vt:lpstr>B2B Requirements – Retailer Planned Interruption - Background</vt:lpstr>
      <vt:lpstr>B2B Requirements – Retailer Planned Interruption - CONTEXT</vt:lpstr>
      <vt:lpstr>B2B Requirements – Retailer Planned Interruption - Questions</vt:lpstr>
      <vt:lpstr>4. ROLR requirements – Metering Coordinator Appointment</vt:lpstr>
      <vt:lpstr>ROLR Requirements – MC Appointment Background</vt:lpstr>
      <vt:lpstr>ROLR Requirements – MC Appointment Questions</vt:lpstr>
      <vt:lpstr>5. Network tariff Code updates</vt:lpstr>
      <vt:lpstr>Network tariff code Updates Background</vt:lpstr>
      <vt:lpstr>Network Tariff code Updates  Questions</vt:lpstr>
      <vt:lpstr>Next Session</vt:lpstr>
      <vt:lpstr>Topics for Session 3</vt:lpstr>
    </vt:vector>
  </TitlesOfParts>
  <Company>AEMO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POC Procedures Working Group (POC-pWG)</dc:title>
  <dc:creator>Ben Healy</dc:creator>
  <cp:lastModifiedBy>Tim Sheridan</cp:lastModifiedBy>
  <cp:revision>220</cp:revision>
  <cp:lastPrinted>2016-02-04T23:54:21Z</cp:lastPrinted>
  <dcterms:created xsi:type="dcterms:W3CDTF">2014-07-17T00:34:38Z</dcterms:created>
  <dcterms:modified xsi:type="dcterms:W3CDTF">2016-02-09T01:32:21Z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6e6cd0d9-d593-4665-95c7-f49cf81b0ff1</vt:lpwstr>
  </property>
  <property fmtid="{D5CDD505-2E9C-101B-9397-08002B2CF9AE}" pid="3" name="ContentTypeId">
    <vt:lpwstr>0x0101009BE89D58CAF0934CA32A20BCFFD353DC00DDEC116C19245B4398932FF2C50DC75A</vt:lpwstr>
  </property>
  <property fmtid="{D5CDD505-2E9C-101B-9397-08002B2CF9AE}" pid="4" name="AEMODocumentType">
    <vt:lpwstr>1;#Operational Record|859762f2-4462-42eb-9744-c955c7e2c540</vt:lpwstr>
  </property>
  <property fmtid="{D5CDD505-2E9C-101B-9397-08002B2CF9AE}" pid="5" name="AEMOKeywords">
    <vt:lpwstr>9;#Project management|7ebbf2dd-9796-4b14-9303-aab6234575aa</vt:lpwstr>
  </property>
</Properties>
</file>