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  <p:sldMasterId id="2147483672" r:id="rId8"/>
    <p:sldMasterId id="2147483683" r:id="rId9"/>
  </p:sldMasterIdLst>
  <p:notesMasterIdLst>
    <p:notesMasterId r:id="rId17"/>
  </p:notesMasterIdLst>
  <p:sldIdLst>
    <p:sldId id="281" r:id="rId10"/>
    <p:sldId id="282" r:id="rId11"/>
    <p:sldId id="278" r:id="rId12"/>
    <p:sldId id="274" r:id="rId13"/>
    <p:sldId id="283" r:id="rId14"/>
    <p:sldId id="284" r:id="rId15"/>
    <p:sldId id="276" r:id="rId16"/>
  </p:sldIdLst>
  <p:sldSz cx="9144000" cy="6858000" type="screen4x3"/>
  <p:notesSz cx="9866313" cy="14295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7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85" autoAdjust="0"/>
    <p:restoredTop sz="94660"/>
  </p:normalViewPr>
  <p:slideViewPr>
    <p:cSldViewPr snapToGrid="0">
      <p:cViewPr>
        <p:scale>
          <a:sx n="80" d="100"/>
          <a:sy n="80" d="100"/>
        </p:scale>
        <p:origin x="1296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3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6255" cy="717647"/>
          </a:xfrm>
          <a:prstGeom prst="rect">
            <a:avLst/>
          </a:prstGeom>
        </p:spPr>
        <p:txBody>
          <a:bodyPr vert="horz" lIns="133054" tIns="66526" rIns="133054" bIns="66526" rtlCol="0"/>
          <a:lstStyle>
            <a:lvl1pPr algn="l">
              <a:defRPr sz="17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7733" y="0"/>
            <a:ext cx="4276254" cy="717647"/>
          </a:xfrm>
          <a:prstGeom prst="rect">
            <a:avLst/>
          </a:prstGeom>
        </p:spPr>
        <p:txBody>
          <a:bodyPr vert="horz" lIns="133054" tIns="66526" rIns="133054" bIns="66526" rtlCol="0"/>
          <a:lstStyle>
            <a:lvl1pPr algn="r">
              <a:defRPr sz="1700"/>
            </a:lvl1pPr>
          </a:lstStyle>
          <a:p>
            <a:fld id="{881E0BDD-42B2-433A-AAC9-A7DC41D3EF4A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7525"/>
            <a:ext cx="6430963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54" tIns="66526" rIns="133054" bIns="66526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5936" y="6879752"/>
            <a:ext cx="7894446" cy="5628468"/>
          </a:xfrm>
          <a:prstGeom prst="rect">
            <a:avLst/>
          </a:prstGeom>
        </p:spPr>
        <p:txBody>
          <a:bodyPr vert="horz" lIns="133054" tIns="66526" rIns="133054" bIns="665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13577792"/>
            <a:ext cx="4276255" cy="717647"/>
          </a:xfrm>
          <a:prstGeom prst="rect">
            <a:avLst/>
          </a:prstGeom>
        </p:spPr>
        <p:txBody>
          <a:bodyPr vert="horz" lIns="133054" tIns="66526" rIns="133054" bIns="66526" rtlCol="0" anchor="b"/>
          <a:lstStyle>
            <a:lvl1pPr algn="l">
              <a:defRPr sz="17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7733" y="13577792"/>
            <a:ext cx="4276254" cy="717647"/>
          </a:xfrm>
          <a:prstGeom prst="rect">
            <a:avLst/>
          </a:prstGeom>
        </p:spPr>
        <p:txBody>
          <a:bodyPr vert="horz" lIns="133054" tIns="66526" rIns="133054" bIns="66526" rtlCol="0" anchor="b"/>
          <a:lstStyle>
            <a:lvl1pPr algn="r">
              <a:defRPr sz="1700"/>
            </a:lvl1pPr>
          </a:lstStyle>
          <a:p>
            <a:fld id="{DF23C024-FF04-452E-A843-7509EA20A5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738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3C024-FF04-452E-A843-7509EA20A5BF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5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3C024-FF04-452E-A843-7509EA20A5BF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956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Intent to Publish 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ACC81A-B302-4C12-B328-398E6FA12FC5}" type="datetime6">
              <a:rPr lang="en-AU" smtClean="0">
                <a:solidFill>
                  <a:prstClr val="black"/>
                </a:solidFill>
              </a:rPr>
              <a:pPr/>
              <a:t>November 17</a:t>
            </a:fld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55DB7-4594-4DFF-AA9B-D4C01173DE38}" type="slidenum">
              <a:rPr lang="en-AU" smtClean="0">
                <a:solidFill>
                  <a:prstClr val="black"/>
                </a:solidFill>
              </a:rPr>
              <a:pPr/>
              <a:t>3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92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Intent to Publish 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ACC81A-B302-4C12-B328-398E6FA12FC5}" type="datetime6">
              <a:rPr lang="en-AU" smtClean="0">
                <a:solidFill>
                  <a:prstClr val="black"/>
                </a:solidFill>
              </a:rPr>
              <a:pPr/>
              <a:t>November 17</a:t>
            </a:fld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55DB7-4594-4DFF-AA9B-D4C01173DE38}" type="slidenum">
              <a:rPr lang="en-AU" smtClean="0">
                <a:solidFill>
                  <a:prstClr val="black"/>
                </a:solidFill>
              </a:rPr>
              <a:pPr/>
              <a:t>4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36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Intent to Publish 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ACC81A-B302-4C12-B328-398E6FA12FC5}" type="datetime6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November 17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E55DB7-4594-4DFF-AA9B-D4C01173DE3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2225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3C024-FF04-452E-A843-7509EA20A5BF}" type="slidenum">
              <a:rPr lang="en-AU" smtClean="0">
                <a:solidFill>
                  <a:prstClr val="black"/>
                </a:solidFill>
              </a:rPr>
              <a:pPr/>
              <a:t>7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529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3635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945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8738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4359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4305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370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8813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8067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6117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1116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5110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903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9121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>
                <a:solidFill>
                  <a:srgbClr val="FFFFFF"/>
                </a:solidFill>
              </a:rPr>
              <a:t>Power of Choice – Metering Competition</a:t>
            </a:r>
            <a:endParaRPr lang="en-AU" sz="16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56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61562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915897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3530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201547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76448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9614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63646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2920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81684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85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012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273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264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7224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783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648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BC40A-FBBF-47F1-AF1C-B3CC4D5DF21B}" type="datetimeFigureOut">
              <a:rPr lang="en-AU" smtClean="0"/>
              <a:t>14/11/2017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C447A-C061-4668-AB21-66DB28DB5A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851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>
                <a:solidFill>
                  <a:srgbClr val="1E4164"/>
                </a:solidFill>
              </a:rPr>
              <a:t>SLIDE </a:t>
            </a:r>
            <a:fld id="{B602A6DE-BF6F-4EAB-917C-8134D0F37D4B}" type="slidenum">
              <a:rPr lang="en-AU" sz="1100" smtClean="0">
                <a:solidFill>
                  <a:srgbClr val="1E4164"/>
                </a:solidFill>
              </a:rPr>
              <a:pPr algn="r"/>
              <a:t>‹#›</a:t>
            </a:fld>
            <a:endParaRPr lang="en-AU" sz="1100" dirty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30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>
                <a:solidFill>
                  <a:srgbClr val="1E4164"/>
                </a:solidFill>
              </a:rPr>
              <a:t>SLIDE </a:t>
            </a:r>
            <a:fld id="{B602A6DE-BF6F-4EAB-917C-8134D0F37D4B}" type="slidenum">
              <a:rPr lang="en-AU" sz="1100" smtClean="0">
                <a:solidFill>
                  <a:srgbClr val="1E4164"/>
                </a:solidFill>
              </a:rPr>
              <a:pPr algn="r"/>
              <a:t>‹#›</a:t>
            </a:fld>
            <a:endParaRPr lang="en-AU" sz="1100" dirty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45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hyperlink" Target="http://www.aemo.com.au/About-the-Industry/~/media/Files/About%20the%20industry/Working%20Groups/2016/External%202016%20Industry%20Meeting%20Schedule.ash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mailto:poc@aemo.com.au" TargetMode="Externa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Drawing.vsd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hyperlink" Target="http://www.aemo.com.au/About-the-Industry/~/media/Files/About%20the%20industry/Working%20Groups/2016/External%202016%20Industry%20Meeting%20Schedule.ash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hyperlink" Target="mailto:poc@aemo.com.au" TargetMode="Externa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Drawing1.vsd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hyperlink" Target="http://www.aemo.com.au/About-the-Industry/~/media/Files/About%20the%20industry/Working%20Groups/2016/External%202016%20Industry%20Meeting%20Schedule.ash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hyperlink" Target="mailto:poc@aemo.com.au" TargetMode="Externa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Drawing2.vsd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281" y="477279"/>
          <a:ext cx="9003324" cy="6066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239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325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272828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</a:tblGrid>
              <a:tr h="203822">
                <a:tc gridSpan="7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gridSpan="1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gridSpan="1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3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7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42" name="Group 241"/>
          <p:cNvGrpSpPr/>
          <p:nvPr/>
        </p:nvGrpSpPr>
        <p:grpSpPr>
          <a:xfrm>
            <a:off x="7934618" y="316996"/>
            <a:ext cx="381083" cy="6240870"/>
            <a:chOff x="6001443" y="316996"/>
            <a:chExt cx="381083" cy="6240870"/>
          </a:xfrm>
        </p:grpSpPr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01443" y="316996"/>
              <a:ext cx="381083" cy="146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525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Today</a:t>
              </a:r>
              <a:endPara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cxnSp>
          <p:nvCxnSpPr>
            <p:cNvPr id="236" name="Straight Connector 235"/>
            <p:cNvCxnSpPr/>
            <p:nvPr/>
          </p:nvCxnSpPr>
          <p:spPr>
            <a:xfrm>
              <a:off x="6191985" y="477279"/>
              <a:ext cx="3200" cy="6080587"/>
            </a:xfrm>
            <a:prstGeom prst="line">
              <a:avLst/>
            </a:prstGeom>
            <a:ln w="127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2001"/>
            <a:ext cx="20303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7989145" y="65696"/>
          <a:ext cx="1060847" cy="358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Visio" r:id="rId4" imgW="1409824" imgH="476280" progId="Visio.Drawing.15">
                  <p:embed/>
                </p:oleObj>
              </mc:Choice>
              <mc:Fallback>
                <p:oleObj name="Visio" r:id="rId4" imgW="1409824" imgH="476280" progId="Visio.Drawing.15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9145" y="65696"/>
                        <a:ext cx="1060847" cy="3583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373" y="41409"/>
            <a:ext cx="30883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 of Choice (PoC) Program Overview</a:t>
            </a:r>
            <a:endParaRPr kumimoji="0" lang="en-AU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Level Program 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V7.0 </a:t>
            </a: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2017</a:t>
            </a:r>
            <a:endParaRPr kumimoji="0" lang="en-AU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3586" y="6668479"/>
            <a:ext cx="139525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Information: </a:t>
            </a: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poc@aemo.com.au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Flowchart: Decision 9"/>
          <p:cNvSpPr>
            <a:spLocks noChangeArrowheads="1"/>
          </p:cNvSpPr>
          <p:nvPr/>
        </p:nvSpPr>
        <p:spPr bwMode="auto">
          <a:xfrm>
            <a:off x="1587444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00051" y="1027259"/>
            <a:ext cx="405289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26 Nov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Final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2" name="Flowchart: Decision 11"/>
          <p:cNvSpPr>
            <a:spLocks noChangeArrowheads="1"/>
          </p:cNvSpPr>
          <p:nvPr/>
        </p:nvSpPr>
        <p:spPr bwMode="auto">
          <a:xfrm>
            <a:off x="914611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owchart: Decision 13"/>
          <p:cNvSpPr>
            <a:spLocks noChangeArrowheads="1"/>
          </p:cNvSpPr>
          <p:nvPr/>
        </p:nvSpPr>
        <p:spPr bwMode="auto">
          <a:xfrm>
            <a:off x="1846156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644921" y="1366566"/>
            <a:ext cx="460463" cy="261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17 Dec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 Final Determination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MRP Draft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6" name="Flowchart: Decision 15"/>
          <p:cNvSpPr>
            <a:spLocks noChangeArrowheads="1"/>
          </p:cNvSpPr>
          <p:nvPr/>
        </p:nvSpPr>
        <p:spPr bwMode="auto">
          <a:xfrm>
            <a:off x="2572436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316050" y="1023520"/>
            <a:ext cx="405289" cy="3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10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MRP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Final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8" name="Flowchart: Decision 17"/>
          <p:cNvSpPr>
            <a:spLocks noChangeArrowheads="1"/>
          </p:cNvSpPr>
          <p:nvPr/>
        </p:nvSpPr>
        <p:spPr bwMode="auto">
          <a:xfrm>
            <a:off x="4137485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954719" y="1027259"/>
            <a:ext cx="399635" cy="36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 &amp; MC &amp; MRP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Procedures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0" name="Flowchart: Decision 19"/>
          <p:cNvSpPr>
            <a:spLocks noChangeArrowheads="1"/>
          </p:cNvSpPr>
          <p:nvPr/>
        </p:nvSpPr>
        <p:spPr bwMode="auto">
          <a:xfrm>
            <a:off x="5778476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549878" y="1011357"/>
            <a:ext cx="488229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MC </a:t>
            </a:r>
            <a:endParaRPr kumimoji="0" lang="en-US" sz="4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Registration &amp; EN MSL and Accreditation Documentation </a:t>
            </a: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2" name="Flowchart: Decision 21"/>
          <p:cNvSpPr>
            <a:spLocks noChangeArrowheads="1"/>
          </p:cNvSpPr>
          <p:nvPr/>
        </p:nvSpPr>
        <p:spPr bwMode="auto">
          <a:xfrm>
            <a:off x="8241261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930806" y="1027259"/>
            <a:ext cx="716826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</a:t>
            </a: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Dec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 &amp; MC &amp; </a:t>
            </a: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MRP &amp; B2B</a:t>
            </a:r>
            <a:endParaRPr kumimoji="0" lang="en-US" sz="4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Effective Date (Go-Live</a:t>
            </a: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DNSPs &amp; Retailers to publish amended standard contracts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873091" y="1000319"/>
            <a:ext cx="0" cy="31044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523353" y="6680021"/>
            <a:ext cx="185141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= Embedded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Network, MRP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Meter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 Processes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3212311" y="6680021"/>
            <a:ext cx="177378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 = Metering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Competition, SMP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Shared Market Protocols</a:t>
            </a:r>
          </a:p>
        </p:txBody>
      </p:sp>
      <p:sp>
        <p:nvSpPr>
          <p:cNvPr id="31" name="Flowchart: Decision 30"/>
          <p:cNvSpPr>
            <a:spLocks noChangeArrowheads="1"/>
          </p:cNvSpPr>
          <p:nvPr/>
        </p:nvSpPr>
        <p:spPr bwMode="auto">
          <a:xfrm>
            <a:off x="1222747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015156" y="1366566"/>
            <a:ext cx="427256" cy="3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Oct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SMP Advice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14985" y="1963912"/>
            <a:ext cx="1151094" cy="19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EN/MC/MRP WP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Procedure Consultation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226693" y="2215791"/>
            <a:ext cx="1314655" cy="19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EN/MC/MRP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Package 2 Development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41348" y="2215791"/>
            <a:ext cx="1254063" cy="19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EN/MC/MRP WP 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Procedure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Consultation</a:t>
            </a: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6814407" y="6680021"/>
            <a:ext cx="2352638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detailed meeting schedule and agendas, see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2016 industry meeting schedule. 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92765" y="2478023"/>
            <a:ext cx="1030107" cy="19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Package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‘As Built’ Development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539897" y="2478023"/>
            <a:ext cx="896484" cy="19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WP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‘As built’ Procedure Consultation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 rot="5400000">
            <a:off x="31560" y="2057713"/>
            <a:ext cx="553998" cy="3607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MC /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MRP</a:t>
            </a: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H="1">
            <a:off x="3807867" y="1000319"/>
            <a:ext cx="100884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lowchart: Decision 169"/>
          <p:cNvSpPr>
            <a:spLocks noChangeArrowheads="1"/>
          </p:cNvSpPr>
          <p:nvPr/>
        </p:nvSpPr>
        <p:spPr bwMode="auto">
          <a:xfrm>
            <a:off x="3590281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3411696" y="1027259"/>
            <a:ext cx="381083" cy="256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30 Jun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SMP Final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3398818" y="1366566"/>
            <a:ext cx="561042" cy="450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IEC Election Procedures Finalised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MC B2B Recommendation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74" name="Flowchart: Decision 173"/>
          <p:cNvSpPr>
            <a:spLocks noChangeArrowheads="1"/>
          </p:cNvSpPr>
          <p:nvPr/>
        </p:nvSpPr>
        <p:spPr bwMode="auto">
          <a:xfrm>
            <a:off x="3891662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6" name="Flowchart: Decision 175"/>
          <p:cNvSpPr>
            <a:spLocks noChangeArrowheads="1"/>
          </p:cNvSpPr>
          <p:nvPr/>
        </p:nvSpPr>
        <p:spPr bwMode="auto">
          <a:xfrm>
            <a:off x="8243634" y="489928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3983723" y="1398316"/>
            <a:ext cx="351732" cy="365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IEC Election Complete - IEC Formed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73" name="Flowchart: Decision 172"/>
          <p:cNvSpPr>
            <a:spLocks noChangeArrowheads="1"/>
          </p:cNvSpPr>
          <p:nvPr/>
        </p:nvSpPr>
        <p:spPr bwMode="auto">
          <a:xfrm>
            <a:off x="6351841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6089232" y="1366566"/>
            <a:ext cx="553725" cy="31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May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B2B – IEC recommends B2B Procedures Finalised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cxnSp>
        <p:nvCxnSpPr>
          <p:cNvPr id="179" name="Straight Connector 178"/>
          <p:cNvCxnSpPr/>
          <p:nvPr/>
        </p:nvCxnSpPr>
        <p:spPr>
          <a:xfrm>
            <a:off x="6369889" y="1000319"/>
            <a:ext cx="0" cy="31044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Flowchart: Decision 183"/>
          <p:cNvSpPr>
            <a:spLocks noChangeArrowheads="1"/>
          </p:cNvSpPr>
          <p:nvPr/>
        </p:nvSpPr>
        <p:spPr bwMode="auto">
          <a:xfrm>
            <a:off x="2867065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2696616" y="1023520"/>
            <a:ext cx="381083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07 Apr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SMP Draft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6" name="Flowchart: Decision 195"/>
          <p:cNvSpPr>
            <a:spLocks noChangeArrowheads="1"/>
          </p:cNvSpPr>
          <p:nvPr/>
        </p:nvSpPr>
        <p:spPr bwMode="auto">
          <a:xfrm>
            <a:off x="4994099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4761649" y="1011357"/>
            <a:ext cx="480017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Dec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MC &amp; EN Ring</a:t>
            </a: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fencing and network exemption guidelines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7225529" y="1027259"/>
            <a:ext cx="475377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DNSPs to publish standard terms and conditions on which it will act as the initial Metering </a:t>
            </a: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Coordinator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9" name="Flowchart: Decision 198"/>
          <p:cNvSpPr>
            <a:spLocks noChangeArrowheads="1"/>
          </p:cNvSpPr>
          <p:nvPr/>
        </p:nvSpPr>
        <p:spPr bwMode="auto">
          <a:xfrm>
            <a:off x="7415567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3898856" y="4679520"/>
            <a:ext cx="2986241" cy="19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AEMO Requirements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3003044" y="2810496"/>
            <a:ext cx="1237007" cy="2099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SMP Conceptual  IT Designs  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5" name="Straight Connector 174"/>
          <p:cNvCxnSpPr/>
          <p:nvPr/>
        </p:nvCxnSpPr>
        <p:spPr>
          <a:xfrm>
            <a:off x="1250303" y="1012964"/>
            <a:ext cx="0" cy="31044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/>
          <p:cNvSpPr/>
          <p:nvPr/>
        </p:nvSpPr>
        <p:spPr>
          <a:xfrm>
            <a:off x="4637681" y="3071808"/>
            <a:ext cx="1259842" cy="1961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SMP B2B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Procedure </a:t>
            </a: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Consultation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3640225" y="5762662"/>
            <a:ext cx="274307" cy="198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3481237" y="6019767"/>
            <a:ext cx="417620" cy="19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 IEC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9069" y="5781585"/>
            <a:ext cx="23854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IEC Election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2978476" y="5762662"/>
            <a:ext cx="646801" cy="198000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974275" y="5776496"/>
            <a:ext cx="693738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Election Procedures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Operating Manual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4722696" y="5762662"/>
            <a:ext cx="1629145" cy="186625"/>
          </a:xfrm>
          <a:prstGeom prst="rect">
            <a:avLst/>
          </a:prstGeom>
          <a:solidFill>
            <a:srgbClr val="B676A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Fee methodology *(if required) 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6444522" y="1011357"/>
            <a:ext cx="477831" cy="31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Jun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B2B – AEMO publish </a:t>
            </a: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B2B Procedures &amp; Accreditation </a:t>
            </a: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Process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51" name="Flowchart: Decision 150"/>
          <p:cNvSpPr>
            <a:spLocks noChangeArrowheads="1"/>
          </p:cNvSpPr>
          <p:nvPr/>
        </p:nvSpPr>
        <p:spPr bwMode="auto">
          <a:xfrm>
            <a:off x="6619379" y="921164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8282634" y="4361572"/>
            <a:ext cx="800619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Heightened Support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 rot="5400000">
            <a:off x="239838" y="1564219"/>
            <a:ext cx="307777" cy="6573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Procedures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6" name="TextBox 155"/>
          <p:cNvSpPr txBox="1"/>
          <p:nvPr/>
        </p:nvSpPr>
        <p:spPr>
          <a:xfrm rot="5400000">
            <a:off x="369057" y="3068814"/>
            <a:ext cx="307777" cy="89133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</a:t>
            </a: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Readiness</a:t>
            </a:r>
            <a:endParaRPr kumimoji="0" lang="en-AU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 rot="5400000">
            <a:off x="426690" y="5281590"/>
            <a:ext cx="307777" cy="103105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Supporting Activities</a:t>
            </a:r>
            <a:endParaRPr kumimoji="0" lang="en-AU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 rot="5400000">
            <a:off x="186845" y="4464192"/>
            <a:ext cx="307777" cy="55136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 Systems</a:t>
            </a:r>
            <a:endParaRPr kumimoji="0" lang="en-AU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4478094" y="210127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5041808" y="210127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5726495" y="210127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7376678" y="2373043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3077699" y="3403593"/>
            <a:ext cx="1102415" cy="210463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 Readiness Strategy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4438249" y="3632999"/>
            <a:ext cx="2447180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Training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5941779" y="4361573"/>
            <a:ext cx="1768938" cy="197443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 &amp; Cut Over Planning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4480623" y="4920585"/>
            <a:ext cx="2696952" cy="19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AEMO Design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5164002" y="5165388"/>
            <a:ext cx="2726040" cy="19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- IT Development / Internal Testing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7315250" y="5404456"/>
            <a:ext cx="939931" cy="198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Testing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5182281" y="297402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5823232" y="297402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3285118" y="3071808"/>
            <a:ext cx="1350236" cy="1978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SMP Procedure Development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4574831" y="2974029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33" name="Straight Connector 232"/>
          <p:cNvCxnSpPr/>
          <p:nvPr/>
        </p:nvCxnSpPr>
        <p:spPr>
          <a:xfrm flipV="1">
            <a:off x="139905" y="5672905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582270" y="1963912"/>
            <a:ext cx="1424709" cy="19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EN/MC/MRP </a:t>
            </a: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Package 1 Development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22404" y="1963912"/>
            <a:ext cx="859866" cy="1980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MC Draft </a:t>
            </a:r>
            <a:r>
              <a:rPr kumimoji="0" lang="en-AU" sz="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Procedures</a:t>
            </a:r>
            <a:endParaRPr kumimoji="0" lang="en-AU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145598" y="3324372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145598" y="4587493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150882" y="1749248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150882" y="6518074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Rectangle 237"/>
          <p:cNvSpPr/>
          <p:nvPr/>
        </p:nvSpPr>
        <p:spPr>
          <a:xfrm>
            <a:off x="5164001" y="6673074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Rectangle 3"/>
          <p:cNvSpPr>
            <a:spLocks noChangeArrowheads="1"/>
          </p:cNvSpPr>
          <p:nvPr/>
        </p:nvSpPr>
        <p:spPr bwMode="auto">
          <a:xfrm>
            <a:off x="5352813" y="6680021"/>
            <a:ext cx="344116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 rot="5400000">
            <a:off x="172100" y="2728793"/>
            <a:ext cx="307777" cy="3607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</a:t>
            </a: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4441636" y="3629215"/>
            <a:ext cx="468660" cy="15373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6416437" y="3629231"/>
            <a:ext cx="468660" cy="15373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Execute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7" name="Straight Arrow Connector 246"/>
          <p:cNvCxnSpPr>
            <a:stCxn id="244" idx="3"/>
          </p:cNvCxnSpPr>
          <p:nvPr/>
        </p:nvCxnSpPr>
        <p:spPr>
          <a:xfrm>
            <a:off x="4910296" y="3706083"/>
            <a:ext cx="1495545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ectangle 247"/>
          <p:cNvSpPr/>
          <p:nvPr/>
        </p:nvSpPr>
        <p:spPr>
          <a:xfrm>
            <a:off x="6054212" y="3869435"/>
            <a:ext cx="468660" cy="15373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3" name="Straight Connector 162"/>
          <p:cNvCxnSpPr/>
          <p:nvPr/>
        </p:nvCxnSpPr>
        <p:spPr>
          <a:xfrm flipV="1">
            <a:off x="177095" y="2734971"/>
            <a:ext cx="8928000" cy="6824"/>
          </a:xfrm>
          <a:prstGeom prst="line">
            <a:avLst/>
          </a:prstGeom>
          <a:ln w="12700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5938173" y="3403594"/>
            <a:ext cx="2033253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Registration &amp; Accreditation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7123947" y="5006882"/>
            <a:ext cx="399579" cy="30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Pre-Prod Release</a:t>
            </a: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8113175" y="5006882"/>
            <a:ext cx="304695" cy="30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Prod Release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941942" y="1853888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3544238" y="1853888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4084827" y="1853888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2071348" y="6278061"/>
            <a:ext cx="2894112" cy="19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AER - Electricity </a:t>
            </a:r>
            <a:r>
              <a:rPr kumimoji="0" lang="en-AU" sz="5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ring-fencing guideline 2016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4583209" y="3480901"/>
            <a:ext cx="620363" cy="30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Readiness Reporting Commences</a:t>
            </a:r>
          </a:p>
        </p:txBody>
      </p:sp>
      <p:sp>
        <p:nvSpPr>
          <p:cNvPr id="205" name="Rectangle 3"/>
          <p:cNvSpPr>
            <a:spLocks noChangeArrowheads="1"/>
          </p:cNvSpPr>
          <p:nvPr/>
        </p:nvSpPr>
        <p:spPr bwMode="auto">
          <a:xfrm>
            <a:off x="5730863" y="6588900"/>
            <a:ext cx="12257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Milestone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 group meeting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Proposed IEC Meetings (Trans &amp; New)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6" name="Flowchart: Decision 205"/>
          <p:cNvSpPr>
            <a:spLocks noChangeArrowheads="1"/>
          </p:cNvSpPr>
          <p:nvPr/>
        </p:nvSpPr>
        <p:spPr bwMode="auto">
          <a:xfrm>
            <a:off x="5705958" y="6628245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Flowchart: Decision 207"/>
          <p:cNvSpPr>
            <a:spLocks noChangeArrowheads="1"/>
          </p:cNvSpPr>
          <p:nvPr/>
        </p:nvSpPr>
        <p:spPr bwMode="auto">
          <a:xfrm>
            <a:off x="5705958" y="6696267"/>
            <a:ext cx="54000" cy="54000"/>
          </a:xfrm>
          <a:prstGeom prst="flowChartDecision">
            <a:avLst/>
          </a:prstGeom>
          <a:solidFill>
            <a:srgbClr val="FFC00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Flowchart: Decision 218"/>
          <p:cNvSpPr>
            <a:spLocks noChangeArrowheads="1"/>
          </p:cNvSpPr>
          <p:nvPr/>
        </p:nvSpPr>
        <p:spPr bwMode="auto">
          <a:xfrm>
            <a:off x="5705958" y="6756926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Flowchart: Decision 234"/>
          <p:cNvSpPr>
            <a:spLocks noChangeArrowheads="1"/>
          </p:cNvSpPr>
          <p:nvPr/>
        </p:nvSpPr>
        <p:spPr bwMode="auto">
          <a:xfrm>
            <a:off x="7284927" y="489928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TextBox 236"/>
          <p:cNvSpPr txBox="1"/>
          <p:nvPr/>
        </p:nvSpPr>
        <p:spPr>
          <a:xfrm rot="5400000">
            <a:off x="178283" y="811744"/>
            <a:ext cx="430887" cy="657354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 Milestones</a:t>
            </a:r>
            <a:endParaRPr kumimoji="0" lang="en-AU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54845" y="1027259"/>
            <a:ext cx="573521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10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MRP Direction paper published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EN Draft Determination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40" name="Flowchart: Decision 239"/>
          <p:cNvSpPr>
            <a:spLocks noChangeArrowheads="1"/>
          </p:cNvSpPr>
          <p:nvPr/>
        </p:nvSpPr>
        <p:spPr bwMode="auto">
          <a:xfrm>
            <a:off x="4857479" y="3387655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6462811" y="2373043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7017391" y="2373043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5567064" y="3871458"/>
            <a:ext cx="972833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Test Planning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6566382" y="3871458"/>
            <a:ext cx="318716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7879743" y="4361572"/>
            <a:ext cx="383949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720870" y="4117946"/>
            <a:ext cx="441540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7315250" y="4117946"/>
            <a:ext cx="709909" cy="1980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 Trial – Phase 3</a:t>
            </a:r>
            <a:endParaRPr kumimoji="0" lang="en-AU" sz="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40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282" y="477279"/>
          <a:ext cx="8955884" cy="6066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970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03822">
                <a:tc gridSpan="1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3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7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42" name="Group 241"/>
          <p:cNvGrpSpPr/>
          <p:nvPr/>
        </p:nvGrpSpPr>
        <p:grpSpPr>
          <a:xfrm>
            <a:off x="6539762" y="356960"/>
            <a:ext cx="381083" cy="6010047"/>
            <a:chOff x="11630963" y="366266"/>
            <a:chExt cx="381083" cy="6191600"/>
          </a:xfrm>
        </p:grpSpPr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11630963" y="366266"/>
              <a:ext cx="381083" cy="97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525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Today</a:t>
              </a:r>
              <a:endPara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cxnSp>
          <p:nvCxnSpPr>
            <p:cNvPr id="236" name="Straight Connector 235"/>
            <p:cNvCxnSpPr/>
            <p:nvPr/>
          </p:nvCxnSpPr>
          <p:spPr>
            <a:xfrm>
              <a:off x="11825246" y="477279"/>
              <a:ext cx="3200" cy="6080587"/>
            </a:xfrm>
            <a:prstGeom prst="line">
              <a:avLst/>
            </a:prstGeom>
            <a:ln w="127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2001"/>
            <a:ext cx="20303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7989145" y="65696"/>
          <a:ext cx="1060847" cy="358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Visio" r:id="rId4" imgW="1409824" imgH="476280" progId="Visio.Drawing.15">
                  <p:embed/>
                </p:oleObj>
              </mc:Choice>
              <mc:Fallback>
                <p:oleObj name="Visio" r:id="rId4" imgW="1409824" imgH="476280" progId="Visio.Drawing.15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9145" y="65696"/>
                        <a:ext cx="1060847" cy="3583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372" y="41409"/>
            <a:ext cx="66462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 of Choice (PoC) Program Overview – Readiness Work Stream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Level </a:t>
            </a: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V7.0 </a:t>
            </a: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AU" altLang="en-US" sz="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2017</a:t>
            </a:r>
            <a:endParaRPr kumimoji="0" lang="en-AU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3586" y="6668479"/>
            <a:ext cx="139525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Information: </a:t>
            </a:r>
            <a:r>
              <a:rPr kumimoji="0" lang="en-AU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poc@aemo.com.au</a:t>
            </a:r>
            <a:r>
              <a:rPr kumimoji="0" lang="en-AU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523353" y="6680021"/>
            <a:ext cx="185141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= Embedded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Network, MRP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Meter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 Processes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3212311" y="6680021"/>
            <a:ext cx="177378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 = Metering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Competition, SMP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Shared Market Protocols</a:t>
            </a: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6814407" y="6680021"/>
            <a:ext cx="2352638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detailed meeting schedule and agendas, see </a:t>
            </a: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kumimoji="0" lang="en-AU" altLang="en-US" sz="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2016 industry meeting schedule. 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9876" y="2061125"/>
            <a:ext cx="1240454" cy="280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Test Planning EN/MC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77282" y="5276450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67411" y="4322065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Rectangle 264"/>
          <p:cNvSpPr/>
          <p:nvPr/>
        </p:nvSpPr>
        <p:spPr>
          <a:xfrm>
            <a:off x="3072232" y="2370791"/>
            <a:ext cx="982744" cy="2808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 Execution EN/MC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Flowchart: Decision 84"/>
          <p:cNvSpPr>
            <a:spLocks noChangeArrowheads="1"/>
          </p:cNvSpPr>
          <p:nvPr/>
        </p:nvSpPr>
        <p:spPr bwMode="auto">
          <a:xfrm>
            <a:off x="2059662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-8333" y="4332589"/>
            <a:ext cx="430887" cy="9223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Accreditation &amp; Registration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-8333" y="5325609"/>
            <a:ext cx="430887" cy="8294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 &amp; Cutover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754358" y="5693900"/>
            <a:ext cx="1853396" cy="28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 Planning</a:t>
            </a:r>
            <a:endParaRPr kumimoji="0" lang="en-AU" sz="7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164001" y="6673074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A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5352813" y="6680021"/>
            <a:ext cx="344116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5730863" y="6674098"/>
            <a:ext cx="1225729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AU" alt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Readiness reporting</a:t>
            </a:r>
            <a:endParaRPr kumimoji="0" lang="en-AU" altLang="en-US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" name="Flowchart: Decision 100"/>
          <p:cNvSpPr>
            <a:spLocks noChangeArrowheads="1"/>
          </p:cNvSpPr>
          <p:nvPr/>
        </p:nvSpPr>
        <p:spPr bwMode="auto">
          <a:xfrm>
            <a:off x="5705958" y="6719712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105158" y="6158741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-8333" y="2103521"/>
            <a:ext cx="307777" cy="84935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Testing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Flowchart: Decision 119"/>
          <p:cNvSpPr>
            <a:spLocks noChangeArrowheads="1"/>
          </p:cNvSpPr>
          <p:nvPr/>
        </p:nvSpPr>
        <p:spPr bwMode="auto">
          <a:xfrm>
            <a:off x="6775705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6990008" y="103588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Dec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Go-live date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22" name="Flowchart: Decision 121"/>
          <p:cNvSpPr>
            <a:spLocks noChangeArrowheads="1"/>
          </p:cNvSpPr>
          <p:nvPr/>
        </p:nvSpPr>
        <p:spPr bwMode="auto">
          <a:xfrm>
            <a:off x="7146743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6642274" y="1035881"/>
            <a:ext cx="361213" cy="42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17 Nov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Industry Test Report</a:t>
            </a: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896139" y="1035881"/>
            <a:ext cx="377934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10 </a:t>
            </a:r>
            <a:r>
              <a:rPr kumimoji="0" lang="en-AU" sz="525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Apr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EN/MC changes in pre-production</a:t>
            </a:r>
          </a:p>
        </p:txBody>
      </p:sp>
      <p:sp>
        <p:nvSpPr>
          <p:cNvPr id="168" name="Flowchart: Decision 167"/>
          <p:cNvSpPr>
            <a:spLocks noChangeArrowheads="1"/>
          </p:cNvSpPr>
          <p:nvPr/>
        </p:nvSpPr>
        <p:spPr bwMode="auto">
          <a:xfrm>
            <a:off x="1434504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1292042" y="1344771"/>
            <a:ext cx="321145" cy="38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06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B2B Procedures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cxnSp>
        <p:nvCxnSpPr>
          <p:cNvPr id="171" name="Straight Connector 170"/>
          <p:cNvCxnSpPr/>
          <p:nvPr/>
        </p:nvCxnSpPr>
        <p:spPr>
          <a:xfrm flipH="1">
            <a:off x="1466664" y="1007675"/>
            <a:ext cx="3386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Flowchart: Decision 123"/>
          <p:cNvSpPr>
            <a:spLocks noChangeArrowheads="1"/>
          </p:cNvSpPr>
          <p:nvPr/>
        </p:nvSpPr>
        <p:spPr bwMode="auto">
          <a:xfrm>
            <a:off x="1289596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1004127" y="1035881"/>
            <a:ext cx="437122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28 Feb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WP2 Procedures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1582510" y="2708169"/>
            <a:ext cx="2912414" cy="280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Industry Test Planning B2B/Market Trial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3462727" y="3046270"/>
            <a:ext cx="1098859" cy="2808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 Execution B2B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37115" y="4895412"/>
            <a:ext cx="805487" cy="28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1769543" y="4895412"/>
            <a:ext cx="4706916" cy="280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Accreditation and Registration Period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4957298" y="3423903"/>
            <a:ext cx="1515294" cy="1404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 Market Trial Execution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6533689" y="5693900"/>
            <a:ext cx="542875" cy="28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</a:t>
            </a: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7233628" y="5693900"/>
            <a:ext cx="1790575" cy="280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Heightened Support</a:t>
            </a: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5755786" y="103588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 Oct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Industry Transition &amp; Cutover Plan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80" name="Flowchart: Decision 179"/>
          <p:cNvSpPr>
            <a:spLocks noChangeArrowheads="1"/>
          </p:cNvSpPr>
          <p:nvPr/>
        </p:nvSpPr>
        <p:spPr bwMode="auto">
          <a:xfrm>
            <a:off x="5907253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3206201" y="103588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5 Jun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Industry Test Plan B2B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82" name="Flowchart: Decision 181"/>
          <p:cNvSpPr>
            <a:spLocks noChangeArrowheads="1"/>
          </p:cNvSpPr>
          <p:nvPr/>
        </p:nvSpPr>
        <p:spPr bwMode="auto">
          <a:xfrm>
            <a:off x="3352746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3" name="Flowchart: Decision 182"/>
          <p:cNvSpPr>
            <a:spLocks noChangeArrowheads="1"/>
          </p:cNvSpPr>
          <p:nvPr/>
        </p:nvSpPr>
        <p:spPr bwMode="auto">
          <a:xfrm>
            <a:off x="6559194" y="6283466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" name="Flowchart: Decision 183"/>
          <p:cNvSpPr>
            <a:spLocks noChangeArrowheads="1"/>
          </p:cNvSpPr>
          <p:nvPr/>
        </p:nvSpPr>
        <p:spPr bwMode="auto">
          <a:xfrm>
            <a:off x="7190567" y="6296526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5" name="Flowchart: Decision 184"/>
          <p:cNvSpPr>
            <a:spLocks noChangeArrowheads="1"/>
          </p:cNvSpPr>
          <p:nvPr/>
        </p:nvSpPr>
        <p:spPr bwMode="auto">
          <a:xfrm>
            <a:off x="5858152" y="6287819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Flowchart: Decision 185"/>
          <p:cNvSpPr>
            <a:spLocks noChangeArrowheads="1"/>
          </p:cNvSpPr>
          <p:nvPr/>
        </p:nvSpPr>
        <p:spPr bwMode="auto">
          <a:xfrm>
            <a:off x="5279026" y="6274752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7" name="Flowchart: Decision 186"/>
          <p:cNvSpPr>
            <a:spLocks noChangeArrowheads="1"/>
          </p:cNvSpPr>
          <p:nvPr/>
        </p:nvSpPr>
        <p:spPr bwMode="auto">
          <a:xfrm>
            <a:off x="4654570" y="6279105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Flowchart: Decision 188"/>
          <p:cNvSpPr>
            <a:spLocks noChangeArrowheads="1"/>
          </p:cNvSpPr>
          <p:nvPr/>
        </p:nvSpPr>
        <p:spPr bwMode="auto">
          <a:xfrm>
            <a:off x="4054976" y="6279103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Flowchart: Decision 189"/>
          <p:cNvSpPr>
            <a:spLocks noChangeArrowheads="1"/>
          </p:cNvSpPr>
          <p:nvPr/>
        </p:nvSpPr>
        <p:spPr bwMode="auto">
          <a:xfrm>
            <a:off x="3354744" y="6274748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1" name="TextBox 190"/>
          <p:cNvSpPr txBox="1"/>
          <p:nvPr/>
        </p:nvSpPr>
        <p:spPr>
          <a:xfrm rot="5400000">
            <a:off x="297901" y="5969993"/>
            <a:ext cx="430887" cy="8294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Readiness Reporting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211201" y="6386911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5 Jun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3867888" y="6382555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10 Jul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471834" y="6386907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7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148537" y="6382550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11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684119" y="6386902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9 Oct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6363138" y="6382549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6 Nov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7012032" y="6386901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4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Dec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99" name="Flowchart: Decision 198"/>
          <p:cNvSpPr>
            <a:spLocks noChangeArrowheads="1"/>
          </p:cNvSpPr>
          <p:nvPr/>
        </p:nvSpPr>
        <p:spPr bwMode="auto">
          <a:xfrm>
            <a:off x="2681781" y="6270390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2538238" y="6382553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8 May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01" name="Flowchart: Decision 200"/>
          <p:cNvSpPr>
            <a:spLocks noChangeArrowheads="1"/>
          </p:cNvSpPr>
          <p:nvPr/>
        </p:nvSpPr>
        <p:spPr bwMode="auto">
          <a:xfrm>
            <a:off x="2008492" y="6266036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1864949" y="6378199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 Apr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03" name="Flowchart: Decision 202"/>
          <p:cNvSpPr>
            <a:spLocks noChangeArrowheads="1"/>
          </p:cNvSpPr>
          <p:nvPr/>
        </p:nvSpPr>
        <p:spPr bwMode="auto">
          <a:xfrm>
            <a:off x="1493062" y="6266033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1349519" y="6378196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6</a:t>
            </a: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05" name="Flowchart: Decision 204"/>
          <p:cNvSpPr>
            <a:spLocks noChangeArrowheads="1"/>
          </p:cNvSpPr>
          <p:nvPr/>
        </p:nvSpPr>
        <p:spPr bwMode="auto">
          <a:xfrm>
            <a:off x="818149" y="6270384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674606" y="6382547"/>
            <a:ext cx="409529" cy="1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8 Feb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ectangle 72"/>
          <p:cNvSpPr>
            <a:spLocks noChangeArrowheads="1"/>
          </p:cNvSpPr>
          <p:nvPr/>
        </p:nvSpPr>
        <p:spPr bwMode="auto">
          <a:xfrm>
            <a:off x="4629754" y="103588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16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Pre-Production system release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" name="Flowchart: Decision 73"/>
          <p:cNvSpPr>
            <a:spLocks noChangeArrowheads="1"/>
          </p:cNvSpPr>
          <p:nvPr/>
        </p:nvSpPr>
        <p:spPr bwMode="auto">
          <a:xfrm>
            <a:off x="4874281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lowchart: Decision 74"/>
          <p:cNvSpPr>
            <a:spLocks noChangeArrowheads="1"/>
          </p:cNvSpPr>
          <p:nvPr/>
        </p:nvSpPr>
        <p:spPr bwMode="auto">
          <a:xfrm>
            <a:off x="3023592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860069" y="1035881"/>
            <a:ext cx="377934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22 May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EN/MC patch release 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058248" y="2370791"/>
            <a:ext cx="1013984" cy="2808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 </a:t>
            </a: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Set-up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EN/MC</a:t>
            </a: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626341" y="5693900"/>
            <a:ext cx="614585" cy="28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Cutover Planning</a:t>
            </a:r>
            <a:endParaRPr kumimoji="0" lang="en-AU" sz="7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2"/>
          <p:cNvSpPr>
            <a:spLocks noChangeArrowheads="1"/>
          </p:cNvSpPr>
          <p:nvPr/>
        </p:nvSpPr>
        <p:spPr bwMode="auto">
          <a:xfrm>
            <a:off x="4928282" y="5348483"/>
            <a:ext cx="47166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Draft Transition and cutover plan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0" name="Flowchart: Decision 73"/>
          <p:cNvSpPr>
            <a:spLocks noChangeArrowheads="1"/>
          </p:cNvSpPr>
          <p:nvPr/>
        </p:nvSpPr>
        <p:spPr bwMode="auto">
          <a:xfrm>
            <a:off x="5139145" y="55791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ectangle 72"/>
          <p:cNvSpPr>
            <a:spLocks noChangeArrowheads="1"/>
          </p:cNvSpPr>
          <p:nvPr/>
        </p:nvSpPr>
        <p:spPr bwMode="auto">
          <a:xfrm>
            <a:off x="5568452" y="5348483"/>
            <a:ext cx="525196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Times New Roman" panose="02020603050405020304" pitchFamily="18" charset="0"/>
                <a:cs typeface="+mn-cs"/>
              </a:rPr>
              <a:t>29 Sep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Final Transition </a:t>
            </a:r>
            <a:r>
              <a:rPr kumimoji="0" lang="en-AU" sz="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and cutover </a:t>
            </a: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plan review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3" name="Flowchart: Decision 73"/>
          <p:cNvSpPr>
            <a:spLocks noChangeArrowheads="1"/>
          </p:cNvSpPr>
          <p:nvPr/>
        </p:nvSpPr>
        <p:spPr bwMode="auto">
          <a:xfrm>
            <a:off x="5796860" y="55791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569159" y="3046270"/>
            <a:ext cx="139412" cy="280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882635" y="3475726"/>
            <a:ext cx="756230" cy="28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Outage Window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Rectangle 72"/>
          <p:cNvSpPr>
            <a:spLocks noChangeArrowheads="1"/>
          </p:cNvSpPr>
          <p:nvPr/>
        </p:nvSpPr>
        <p:spPr bwMode="auto">
          <a:xfrm>
            <a:off x="4538659" y="2571235"/>
            <a:ext cx="471660" cy="26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11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Submit entry Criteria checklist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0" name="Flowchart: Decision 73"/>
          <p:cNvSpPr>
            <a:spLocks noChangeArrowheads="1"/>
          </p:cNvSpPr>
          <p:nvPr/>
        </p:nvSpPr>
        <p:spPr bwMode="auto">
          <a:xfrm>
            <a:off x="4740813" y="2932581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1" name="Straight Connector 90"/>
          <p:cNvCxnSpPr>
            <a:stCxn id="84" idx="2"/>
            <a:endCxn id="86" idx="0"/>
          </p:cNvCxnSpPr>
          <p:nvPr/>
        </p:nvCxnSpPr>
        <p:spPr>
          <a:xfrm flipH="1">
            <a:off x="4260750" y="3327070"/>
            <a:ext cx="378115" cy="14865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72"/>
          <p:cNvSpPr>
            <a:spLocks noChangeArrowheads="1"/>
          </p:cNvSpPr>
          <p:nvPr/>
        </p:nvSpPr>
        <p:spPr bwMode="auto">
          <a:xfrm>
            <a:off x="4869239" y="134477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21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Commence Phase 3 Market Trials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3" name="Flowchart: Decision 73"/>
          <p:cNvSpPr>
            <a:spLocks noChangeArrowheads="1"/>
          </p:cNvSpPr>
          <p:nvPr/>
        </p:nvSpPr>
        <p:spPr bwMode="auto">
          <a:xfrm>
            <a:off x="4991845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5036447" y="1043667"/>
            <a:ext cx="34315" cy="21341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7094956" y="5693900"/>
            <a:ext cx="128746" cy="28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946012" y="5295710"/>
            <a:ext cx="756230" cy="28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Cutover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" name="Straight Connector 102"/>
          <p:cNvCxnSpPr>
            <a:stCxn id="99" idx="0"/>
          </p:cNvCxnSpPr>
          <p:nvPr/>
        </p:nvCxnSpPr>
        <p:spPr>
          <a:xfrm flipV="1">
            <a:off x="7159329" y="5561264"/>
            <a:ext cx="191091" cy="13263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72"/>
          <p:cNvSpPr>
            <a:spLocks noChangeArrowheads="1"/>
          </p:cNvSpPr>
          <p:nvPr/>
        </p:nvSpPr>
        <p:spPr bwMode="auto">
          <a:xfrm>
            <a:off x="1021366" y="4399242"/>
            <a:ext cx="612783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Qualification, registration &amp; accreditation checklists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06" name="Flowchart: Decision 73"/>
          <p:cNvSpPr>
            <a:spLocks noChangeArrowheads="1"/>
          </p:cNvSpPr>
          <p:nvPr/>
        </p:nvSpPr>
        <p:spPr bwMode="auto">
          <a:xfrm>
            <a:off x="1336738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Rectangle 72"/>
          <p:cNvSpPr>
            <a:spLocks noChangeArrowheads="1"/>
          </p:cNvSpPr>
          <p:nvPr/>
        </p:nvSpPr>
        <p:spPr bwMode="auto">
          <a:xfrm>
            <a:off x="1613187" y="4399242"/>
            <a:ext cx="395305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24 Mar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Second draft plan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08" name="Flowchart: Decision 73"/>
          <p:cNvSpPr>
            <a:spLocks noChangeArrowheads="1"/>
          </p:cNvSpPr>
          <p:nvPr/>
        </p:nvSpPr>
        <p:spPr bwMode="auto">
          <a:xfrm>
            <a:off x="1752396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 72"/>
          <p:cNvSpPr>
            <a:spLocks noChangeArrowheads="1"/>
          </p:cNvSpPr>
          <p:nvPr/>
        </p:nvSpPr>
        <p:spPr bwMode="auto">
          <a:xfrm>
            <a:off x="2244912" y="4399242"/>
            <a:ext cx="395305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28 Apr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Registration &amp; Accreditation plan published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0" name="Flowchart: Decision 73"/>
          <p:cNvSpPr>
            <a:spLocks noChangeArrowheads="1"/>
          </p:cNvSpPr>
          <p:nvPr/>
        </p:nvSpPr>
        <p:spPr bwMode="auto">
          <a:xfrm>
            <a:off x="2558301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Rectangle 72"/>
          <p:cNvSpPr>
            <a:spLocks noChangeArrowheads="1"/>
          </p:cNvSpPr>
          <p:nvPr/>
        </p:nvSpPr>
        <p:spPr bwMode="auto">
          <a:xfrm>
            <a:off x="2659019" y="4399242"/>
            <a:ext cx="395305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9 May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Participant Information Session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2" name="Flowchart: Decision 73"/>
          <p:cNvSpPr>
            <a:spLocks noChangeArrowheads="1"/>
          </p:cNvSpPr>
          <p:nvPr/>
        </p:nvSpPr>
        <p:spPr bwMode="auto">
          <a:xfrm>
            <a:off x="2702432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3" name="Straight Connector 112"/>
          <p:cNvCxnSpPr/>
          <p:nvPr/>
        </p:nvCxnSpPr>
        <p:spPr>
          <a:xfrm>
            <a:off x="2433331" y="4717359"/>
            <a:ext cx="144198" cy="4598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743982" y="4738109"/>
            <a:ext cx="116087" cy="3350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72"/>
          <p:cNvSpPr>
            <a:spLocks noChangeArrowheads="1"/>
          </p:cNvSpPr>
          <p:nvPr/>
        </p:nvSpPr>
        <p:spPr bwMode="auto">
          <a:xfrm>
            <a:off x="6266641" y="4399242"/>
            <a:ext cx="395305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31 Oct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Confirmation of registration and accreditation status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25" name="Flowchart: Decision 73"/>
          <p:cNvSpPr>
            <a:spLocks noChangeArrowheads="1"/>
          </p:cNvSpPr>
          <p:nvPr/>
        </p:nvSpPr>
        <p:spPr bwMode="auto">
          <a:xfrm>
            <a:off x="6423268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Rectangle 72"/>
          <p:cNvSpPr>
            <a:spLocks noChangeArrowheads="1"/>
          </p:cNvSpPr>
          <p:nvPr/>
        </p:nvSpPr>
        <p:spPr bwMode="auto">
          <a:xfrm>
            <a:off x="4734604" y="3124243"/>
            <a:ext cx="47166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14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Commence daily meetings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28" name="Flowchart: Decision 73"/>
          <p:cNvSpPr>
            <a:spLocks noChangeArrowheads="1"/>
          </p:cNvSpPr>
          <p:nvPr/>
        </p:nvSpPr>
        <p:spPr bwMode="auto">
          <a:xfrm>
            <a:off x="4832252" y="2932581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9" name="Straight Connector 128"/>
          <p:cNvCxnSpPr>
            <a:stCxn id="88" idx="2"/>
          </p:cNvCxnSpPr>
          <p:nvPr/>
        </p:nvCxnSpPr>
        <p:spPr>
          <a:xfrm>
            <a:off x="4774489" y="2832166"/>
            <a:ext cx="0" cy="9671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endCxn id="126" idx="0"/>
          </p:cNvCxnSpPr>
          <p:nvPr/>
        </p:nvCxnSpPr>
        <p:spPr>
          <a:xfrm>
            <a:off x="4889551" y="3008516"/>
            <a:ext cx="80883" cy="11572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72"/>
          <p:cNvSpPr>
            <a:spLocks noChangeArrowheads="1"/>
          </p:cNvSpPr>
          <p:nvPr/>
        </p:nvSpPr>
        <p:spPr bwMode="auto">
          <a:xfrm>
            <a:off x="4735935" y="4399242"/>
            <a:ext cx="490548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16 Aug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E-Hub Certification screens released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4" name="Flowchart: Decision 73"/>
          <p:cNvSpPr>
            <a:spLocks noChangeArrowheads="1"/>
          </p:cNvSpPr>
          <p:nvPr/>
        </p:nvSpPr>
        <p:spPr bwMode="auto">
          <a:xfrm>
            <a:off x="4946798" y="4783249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221201" y="1344771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28 Jul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Market Trial workbook complete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9" name="Flowchart: Decision 138"/>
          <p:cNvSpPr>
            <a:spLocks noChangeArrowheads="1"/>
          </p:cNvSpPr>
          <p:nvPr/>
        </p:nvSpPr>
        <p:spPr bwMode="auto">
          <a:xfrm>
            <a:off x="4472253" y="933220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0" name="Straight Connector 139"/>
          <p:cNvCxnSpPr>
            <a:endCxn id="135" idx="0"/>
          </p:cNvCxnSpPr>
          <p:nvPr/>
        </p:nvCxnSpPr>
        <p:spPr>
          <a:xfrm flipH="1">
            <a:off x="4425966" y="1035881"/>
            <a:ext cx="65135" cy="3088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4957298" y="3568592"/>
            <a:ext cx="357778" cy="140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Cycle 1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5536056" y="3568592"/>
            <a:ext cx="357778" cy="140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Cycle 2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6110351" y="3568592"/>
            <a:ext cx="357778" cy="140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Cycle 3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5266928" y="5693900"/>
            <a:ext cx="573056" cy="28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Contingency Planning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6493397" y="4895412"/>
            <a:ext cx="774318" cy="280800"/>
          </a:xfrm>
          <a:prstGeom prst="rect">
            <a:avLst/>
          </a:prstGeom>
          <a:pattFill prst="pct25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Continued </a:t>
            </a:r>
            <a:r>
              <a:rPr kumimoji="0" lang="en-AU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Accred</a:t>
            </a:r>
            <a:r>
              <a:rPr kumimoji="0" lang="en-A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Rego</a:t>
            </a:r>
            <a:endParaRPr kumimoji="0" lang="en-AU" sz="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72"/>
          <p:cNvSpPr>
            <a:spLocks noChangeArrowheads="1"/>
          </p:cNvSpPr>
          <p:nvPr/>
        </p:nvSpPr>
        <p:spPr bwMode="auto">
          <a:xfrm>
            <a:off x="6556837" y="5348483"/>
            <a:ext cx="580245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2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15 - 27 Nov</a:t>
            </a:r>
            <a:endParaRPr kumimoji="0" lang="en-AU" sz="52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System</a:t>
            </a:r>
            <a:r>
              <a:rPr kumimoji="0" lang="en-AU" sz="45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cutover dress rehearsal </a:t>
            </a:r>
            <a:endParaRPr kumimoji="0" lang="en-AU" sz="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9" name="Flowchart: Decision 73"/>
          <p:cNvSpPr>
            <a:spLocks noChangeArrowheads="1"/>
          </p:cNvSpPr>
          <p:nvPr/>
        </p:nvSpPr>
        <p:spPr bwMode="auto">
          <a:xfrm>
            <a:off x="6818414" y="55791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6487920" y="3427085"/>
            <a:ext cx="649162" cy="280800"/>
          </a:xfrm>
          <a:prstGeom prst="rect">
            <a:avLst/>
          </a:prstGeom>
          <a:pattFill prst="pct2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Bi-lateral Testing</a:t>
            </a:r>
            <a:endParaRPr kumimoji="0" lang="en-AU" sz="7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45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Power of Choice Milestones </a:t>
            </a:r>
            <a:br>
              <a:rPr lang="en-AU" dirty="0" smtClean="0"/>
            </a:br>
            <a:endParaRPr lang="en-AU" sz="2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551181"/>
              </p:ext>
            </p:extLst>
          </p:nvPr>
        </p:nvGraphicFramePr>
        <p:xfrm>
          <a:off x="206325" y="1122779"/>
          <a:ext cx="8759650" cy="5046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9849">
                <a:tc>
                  <a:txBody>
                    <a:bodyPr/>
                    <a:lstStyle/>
                    <a:p>
                      <a:pPr marL="5397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Deliverable</a:t>
                      </a:r>
                      <a:r>
                        <a:rPr lang="en-AU" sz="9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/ Milestone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/ Stream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 / Notes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Planned date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Expected date</a:t>
                      </a:r>
                      <a:endParaRPr lang="en-AU" sz="9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AEMC publish MRP Directions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paper &amp; EN draft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EN, MRP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Sep 15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AU" sz="9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AEMC publish SMP advice paper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Early-Oct 15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Oct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publish final rule determination 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Nov 15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Nov 15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release final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Dec 15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release draft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MRP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Dec 15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publish draft rule determination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Early-Feb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 Apr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AEMC publish final rule determination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MRP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Mar 16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pre-consultation workshops conclude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Mar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releases Pre-Consultation Paper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Apr 16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 notice first stage 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Apr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publish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final rule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May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Jun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first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May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commences Readiness Work Stream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engagement</a:t>
                      </a: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Jun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Jun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 draft procedure determination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Jun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 Jun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second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Jul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Jul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publishes final procedure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later than 1 Sep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Aug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 Aug 16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notice first stage consultation (WP2)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Oct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AEMO publishes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notice first stage consultation</a:t>
                      </a: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All</a:t>
                      </a:r>
                      <a:endParaRPr lang="en-AU" sz="900" b="0" i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Oct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Oct 16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IEC Election complete – IEC formed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SMP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Noting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this is a no later than date.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Sep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01 Sep 16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finalises Industry Readiness Reporting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Plan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Readiness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 Oct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commences Systems Work Stream engagement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Systems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 Oct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Readiness Reporting commences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Readiness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Nov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first stage consultation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Nov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55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Power of Choice Milestones </a:t>
            </a:r>
            <a:br>
              <a:rPr lang="en-AU" dirty="0" smtClean="0"/>
            </a:br>
            <a:endParaRPr lang="en-AU" sz="2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957568"/>
              </p:ext>
            </p:extLst>
          </p:nvPr>
        </p:nvGraphicFramePr>
        <p:xfrm>
          <a:off x="206325" y="1122777"/>
          <a:ext cx="8758165" cy="5491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9849">
                <a:tc>
                  <a:txBody>
                    <a:bodyPr/>
                    <a:lstStyle/>
                    <a:p>
                      <a:pPr marL="5397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Deliverable</a:t>
                      </a:r>
                      <a:r>
                        <a:rPr lang="en-AU" sz="9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/ Milestone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/ Stream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Planned date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Expected date</a:t>
                      </a:r>
                      <a:endParaRPr lang="en-AU" sz="9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AEMO concludes first stage consultation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All</a:t>
                      </a:r>
                      <a:endParaRPr lang="en-AU" sz="900" b="0" i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Nov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02 Dec 16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commences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consultation of Fee Methodology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03 Nov 16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AER publishes ring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fencing &amp; network exemption guidelines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Dec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 draft procedure determination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Dec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AEMO publish draft procedure determination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All</a:t>
                      </a:r>
                      <a:endParaRPr lang="en-AU" sz="900" b="0" i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later than 4 January 2017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Dec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 Dec 16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implementation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period commences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Mid Dec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Fee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Methodology first stage consultation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Dec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second stage consultation (WP 2)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  <a:endParaRPr lang="en-AU" sz="900" b="0" i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Dec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Jan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AEMO concludes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second stage consultation </a:t>
                      </a: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All</a:t>
                      </a:r>
                      <a:endParaRPr lang="en-AU" sz="900" b="0" i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Dec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Jan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IEC ‘recommends’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B2B Procedures to AEMO’s Board</a:t>
                      </a:r>
                      <a:endParaRPr lang="en-AU" sz="900" b="0" i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 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TBC Preceding AEMO Feb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Board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Jan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Feb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Draft Fee Methodology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06 Feb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 Feb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second stage consultation Fee Methodology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 Feb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 final procedure determination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MC,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EN,MRP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Obligation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is n</a:t>
                      </a: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later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than 1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01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 Feb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AEMO publishes final procedure determination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B2B: 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Obligation is no later</a:t>
                      </a:r>
                      <a:r>
                        <a:rPr lang="en-AU" sz="900" b="0" i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than 1 Jun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01 Mar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06 Mar 17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Commencement of registration / accreditation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activities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Readiness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be determined in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readiness strategy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01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 Final Determination Fee Methodology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 Apr 17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testing period detailed planning commences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Mid-Feb 17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detailed cut-over and transition planning commences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Mid -Mar 17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AU" sz="9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1E4164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releases EN/MC Pre-Prod MSATS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Apr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Registration and Accreditation Plan Published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Readiness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 Apr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facilitates Industry Information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Session (B2B e-hub)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Readiness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 Mar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releases EN/MC Pre-Prod MSATS – PATCH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May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2 Test Plan (B2B) Published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05 Jun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2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Test Execution Commences 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Jun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Test Plan (Market Trial) Published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 Jun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94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Power of Choice Milestones </a:t>
            </a:r>
            <a:br>
              <a:rPr lang="en-AU" dirty="0" smtClean="0"/>
            </a:br>
            <a:endParaRPr lang="en-AU" sz="2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59925"/>
              </p:ext>
            </p:extLst>
          </p:nvPr>
        </p:nvGraphicFramePr>
        <p:xfrm>
          <a:off x="206325" y="1122777"/>
          <a:ext cx="8758165" cy="5283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9849">
                <a:tc>
                  <a:txBody>
                    <a:bodyPr/>
                    <a:lstStyle/>
                    <a:p>
                      <a:pPr marL="5397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Deliverable</a:t>
                      </a:r>
                      <a:r>
                        <a:rPr lang="en-AU" sz="9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/ Milestone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/ Stream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Planned date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Expected date</a:t>
                      </a:r>
                      <a:endParaRPr lang="en-AU" sz="9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1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Test Execution Complete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 Jun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 Trial Workbook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Published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 Jul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2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Test Execution Complete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Jul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 planning workshops conclude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Aug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Market Trial daily meetings commence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Aug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releases updates systems into pre-production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Aug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E-Hub Certification screens released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Readiness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Aug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 Market Trial cycle 1 commences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Aug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 and cutover plan draft released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Sep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DNSPs publish T&amp;C’s on which it will act as the initial MC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DNSPs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Sep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 Trial cycle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concludes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Sep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 Trial cycle 2 commences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Sep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 and cutover plan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published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 Oct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Trial cycle 2 concludes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 Oct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 Trial cycle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 commences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Oct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Registration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&amp; accreditation confirmation status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Readiness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Oct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 3 Market Trial cycle 3 concludes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strike="sngStrike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 Nov 17</a:t>
                      </a:r>
                      <a:endParaRPr lang="en-AU" sz="900" b="0" strike="sng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 Nov 17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 activities commence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 industry plan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strike="sngStrike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Nov 17</a:t>
                      </a:r>
                      <a:endParaRPr lang="en-AU" sz="900" b="0" strike="sng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Nov 17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Phase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 Market Trial Report released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 Testing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Nov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E416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PoC Effective date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Allowance for weekend system cutover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strike="sngStrike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Dec 17</a:t>
                      </a:r>
                      <a:endParaRPr lang="en-AU" sz="900" b="0" strike="sng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 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Cutover Activities commence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COB Friday 1 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Cutover Activities conclude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OOB Monday 4 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 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activities concludes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 &amp; Cut</a:t>
                      </a:r>
                      <a:r>
                        <a:rPr lang="en-AU" sz="900" b="0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Over</a:t>
                      </a:r>
                      <a:endParaRPr lang="en-AU" sz="900" b="0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</a:t>
                      </a: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 17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Heightened Support Period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strike="sngStrike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 Mar 18</a:t>
                      </a:r>
                      <a:endParaRPr lang="en-AU" sz="900" b="0" strike="sng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Mar 18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AU" sz="9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24" name="Oval 23"/>
          <p:cNvSpPr/>
          <p:nvPr/>
        </p:nvSpPr>
        <p:spPr>
          <a:xfrm>
            <a:off x="8712472" y="5401920"/>
            <a:ext cx="108000" cy="108000"/>
          </a:xfrm>
          <a:prstGeom prst="ellipse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8712472" y="5829649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712472" y="5606825"/>
            <a:ext cx="108000" cy="108000"/>
          </a:xfrm>
          <a:prstGeom prst="ellipse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8712472" y="603365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712472" y="6220887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4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PoC - Program Overview</a:t>
            </a:r>
            <a:br>
              <a:rPr lang="en-AU" dirty="0" smtClean="0"/>
            </a:br>
            <a:r>
              <a:rPr lang="en-AU" sz="1800" dirty="0" smtClean="0"/>
              <a:t>Version history</a:t>
            </a:r>
            <a:endParaRPr lang="en-AU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30373"/>
            <a:ext cx="8496944" cy="737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1200" dirty="0" smtClean="0"/>
              <a:t>This table summarises the changes between the Program Overview as information changes or becomes available.</a:t>
            </a:r>
          </a:p>
          <a:p>
            <a:pPr lvl="2"/>
            <a:endParaRPr lang="en-AU" sz="1000" dirty="0" smtClean="0"/>
          </a:p>
          <a:p>
            <a:pPr marL="363538" lvl="1" indent="0">
              <a:buNone/>
            </a:pPr>
            <a:endParaRPr lang="en-AU" sz="1200" dirty="0"/>
          </a:p>
          <a:p>
            <a:pPr marL="363538" lvl="1" indent="0">
              <a:buNone/>
            </a:pPr>
            <a:endParaRPr lang="en-AU" sz="1200" dirty="0" smtClean="0"/>
          </a:p>
          <a:p>
            <a:endParaRPr lang="en-AU" sz="16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426370"/>
              </p:ext>
            </p:extLst>
          </p:nvPr>
        </p:nvGraphicFramePr>
        <p:xfrm>
          <a:off x="323529" y="1438034"/>
          <a:ext cx="8496942" cy="4145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9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5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/>
                        <a:t>Version</a:t>
                      </a:r>
                      <a:endParaRPr lang="en-A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/>
                        <a:t>Date</a:t>
                      </a:r>
                      <a:endParaRPr lang="en-A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800" dirty="0" smtClean="0"/>
                        <a:t>Amendments</a:t>
                      </a:r>
                      <a:endParaRPr lang="en-A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5.0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21 Mar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Removed Procedures Work stream outlook.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‘As Built’ package timeframes 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5.1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 Apr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Readiness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Work Stream overview following RWG and ITWG (Apr 2017)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5.2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 Apr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Removed Industry Test Box and extended Market Trial Box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6.0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 May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6.1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26 May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6.2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18 Jul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Updates Tracking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 WP 3 / As Built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consultation dates amended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Readiness work stream program overview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6.3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14 Aug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472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6.4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24 Aug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998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6.5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8 Sep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 – Included Contingency planning activity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AU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967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6.6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28 Sep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999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13 Oct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801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6.8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24 Oct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 – Included amended dates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according to Industry Transition and Cut-over plan </a:t>
                      </a:r>
                      <a:endParaRPr lang="en-AU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113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6.9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06 Nov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063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7.0 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14 Nov 17</a:t>
                      </a:r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Included continuation of rego / </a:t>
                      </a:r>
                      <a:r>
                        <a:rPr lang="en-AU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accred</a:t>
                      </a:r>
                      <a:endParaRPr lang="en-AU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Included bi-lateral testing period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Included dress rehearsal</a:t>
                      </a: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for industry cutover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Updated tracking</a:t>
                      </a:r>
                      <a:endParaRPr lang="en-AU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312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228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29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282" y="477279"/>
          <a:ext cx="9027812" cy="6066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3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1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203822">
                <a:tc gridSpan="9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3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B w="12700" cmpd="sng"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7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6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vert="vert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42" name="Group 241"/>
          <p:cNvGrpSpPr/>
          <p:nvPr/>
        </p:nvGrpSpPr>
        <p:grpSpPr>
          <a:xfrm>
            <a:off x="8751057" y="366266"/>
            <a:ext cx="381083" cy="6191600"/>
            <a:chOff x="8820602" y="366266"/>
            <a:chExt cx="381083" cy="6191600"/>
          </a:xfrm>
        </p:grpSpPr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8820602" y="366266"/>
              <a:ext cx="381083" cy="97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pPr algn="ctr"/>
              <a:r>
                <a:rPr lang="en-AU" sz="525" dirty="0" smtClean="0">
                  <a:solidFill>
                    <a:srgbClr val="FF0000"/>
                  </a:solidFill>
                  <a:latin typeface="Arial Black" panose="020B0A04020102020204" pitchFamily="34" charset="0"/>
                </a:rPr>
                <a:t>Today</a:t>
              </a:r>
              <a:endParaRPr lang="en-AU" sz="4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36" name="Straight Connector 235"/>
            <p:cNvCxnSpPr/>
            <p:nvPr/>
          </p:nvCxnSpPr>
          <p:spPr>
            <a:xfrm>
              <a:off x="9014885" y="477279"/>
              <a:ext cx="3200" cy="6080587"/>
            </a:xfrm>
            <a:prstGeom prst="line">
              <a:avLst/>
            </a:prstGeom>
            <a:ln w="127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2001"/>
            <a:ext cx="20303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7989145" y="65696"/>
          <a:ext cx="1060847" cy="358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Visio" r:id="rId4" imgW="1409824" imgH="476280" progId="Visio.Drawing.15">
                  <p:embed/>
                </p:oleObj>
              </mc:Choice>
              <mc:Fallback>
                <p:oleObj name="Visio" r:id="rId4" imgW="1409824" imgH="476280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9145" y="65696"/>
                        <a:ext cx="1060847" cy="3583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372" y="41409"/>
            <a:ext cx="66462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5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 of Choice (PoC) Program Overview – Procedure Workstreams (6 month outlook)</a:t>
            </a:r>
            <a:endParaRPr lang="en-AU" altLang="en-US" sz="135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altLang="en-US" sz="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 Level Program </a:t>
            </a:r>
            <a:r>
              <a:rPr lang="en-AU" altLang="en-US" sz="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 6.1 – 26 May 2017</a:t>
            </a:r>
            <a:endParaRPr lang="en-AU" altLang="en-US" sz="600" dirty="0">
              <a:solidFill>
                <a:prstClr val="black"/>
              </a:solidFill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3586" y="6668479"/>
            <a:ext cx="139525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 Information: </a:t>
            </a:r>
            <a:r>
              <a:rPr lang="en-AU" altLang="en-US" sz="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poc@aemo.com.au</a:t>
            </a:r>
            <a:r>
              <a:rPr lang="en-AU" altLang="en-US" sz="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523353" y="6680021"/>
            <a:ext cx="185141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EN = Embedded </a:t>
            </a:r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Network, MRP </a:t>
            </a:r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Meter </a:t>
            </a:r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Replacement Processes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3212311" y="6680021"/>
            <a:ext cx="177378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MC = Metering </a:t>
            </a:r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Competition, SMP </a:t>
            </a:r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= Shared Market Protocols</a:t>
            </a:r>
          </a:p>
        </p:txBody>
      </p:sp>
      <p:sp>
        <p:nvSpPr>
          <p:cNvPr id="2" name="Rectangle 1"/>
          <p:cNvSpPr/>
          <p:nvPr/>
        </p:nvSpPr>
        <p:spPr>
          <a:xfrm>
            <a:off x="1530424" y="2047142"/>
            <a:ext cx="949515" cy="2316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AEMO Review</a:t>
            </a:r>
          </a:p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Stage 2</a:t>
            </a:r>
            <a:endParaRPr lang="en-AU" sz="700" dirty="0">
              <a:solidFill>
                <a:prstClr val="white"/>
              </a:solidFill>
            </a:endParaRP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6814407" y="6680021"/>
            <a:ext cx="2352638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 detailed meeting schedule and agendas, see </a:t>
            </a:r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2016 industry meeting schedule. </a:t>
            </a:r>
            <a:endParaRPr lang="en-AU" altLang="en-US" sz="45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39433" y="2607490"/>
            <a:ext cx="1585269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Group 1</a:t>
            </a:r>
          </a:p>
          <a:p>
            <a:pPr algn="ctr"/>
            <a:r>
              <a:rPr lang="en-AU" sz="600" dirty="0" smtClean="0">
                <a:solidFill>
                  <a:prstClr val="black">
                    <a:lumMod val="50000"/>
                  </a:prstClr>
                </a:solidFill>
              </a:rPr>
              <a:t>Accreditation / Deregistration Procedures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0491" y="2047142"/>
            <a:ext cx="1002862" cy="2368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Consultation Stage 1</a:t>
            </a:r>
            <a:endParaRPr lang="en-AU" sz="700" dirty="0">
              <a:solidFill>
                <a:prstClr val="black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105158" y="4090454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2480973" y="2047142"/>
            <a:ext cx="572569" cy="2368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Stage 3</a:t>
            </a:r>
            <a:endParaRPr lang="en-AU" sz="700" dirty="0">
              <a:solidFill>
                <a:prstClr val="black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3053542" y="2047142"/>
            <a:ext cx="900242" cy="2316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AEMO Review</a:t>
            </a:r>
          </a:p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Stage 4</a:t>
            </a:r>
            <a:endParaRPr lang="en-AU" sz="700" dirty="0">
              <a:solidFill>
                <a:prstClr val="white"/>
              </a:solidFill>
            </a:endParaRPr>
          </a:p>
        </p:txBody>
      </p:sp>
      <p:cxnSp>
        <p:nvCxnSpPr>
          <p:cNvPr id="163" name="Straight Connector 162"/>
          <p:cNvCxnSpPr/>
          <p:nvPr/>
        </p:nvCxnSpPr>
        <p:spPr>
          <a:xfrm flipV="1">
            <a:off x="105158" y="2423761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/>
          <p:cNvSpPr/>
          <p:nvPr/>
        </p:nvSpPr>
        <p:spPr>
          <a:xfrm>
            <a:off x="468867" y="2114819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3892698" y="2097602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2397615" y="2112806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524676" y="1850739"/>
            <a:ext cx="3420562" cy="1892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 smtClean="0">
                <a:solidFill>
                  <a:prstClr val="white"/>
                </a:solidFill>
              </a:rPr>
              <a:t>WORK PACKAGE 1</a:t>
            </a:r>
            <a:endParaRPr lang="en-AU" sz="1000" dirty="0">
              <a:solidFill>
                <a:prstClr val="white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5868882" y="3700186"/>
            <a:ext cx="731450" cy="24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AEMO Review</a:t>
            </a:r>
          </a:p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Stage 2</a:t>
            </a:r>
            <a:endParaRPr lang="en-AU" sz="700" dirty="0">
              <a:solidFill>
                <a:prstClr val="white"/>
              </a:solidFill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4932518" y="3700186"/>
            <a:ext cx="924932" cy="244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Consultation Stage 1</a:t>
            </a:r>
            <a:endParaRPr lang="en-AU" sz="700" dirty="0">
              <a:solidFill>
                <a:prstClr val="black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6596900" y="3700186"/>
            <a:ext cx="707384" cy="244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Stage 3</a:t>
            </a:r>
            <a:endParaRPr lang="en-AU" sz="700" dirty="0">
              <a:solidFill>
                <a:prstClr val="black"/>
              </a:solidFill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7304285" y="3700186"/>
            <a:ext cx="1043067" cy="24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AEMO Review</a:t>
            </a:r>
          </a:p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Stage 4</a:t>
            </a:r>
            <a:endParaRPr lang="en-AU" sz="700" dirty="0">
              <a:solidFill>
                <a:prstClr val="white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4880894" y="3767864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8261337" y="3750647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6513541" y="3765851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4925005" y="3503783"/>
            <a:ext cx="3422348" cy="1942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 smtClean="0">
                <a:solidFill>
                  <a:prstClr val="white"/>
                </a:solidFill>
              </a:rPr>
              <a:t>WORK PACKAGE 2</a:t>
            </a:r>
            <a:endParaRPr lang="en-AU" sz="1000" dirty="0">
              <a:solidFill>
                <a:prstClr val="white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2707633" y="2935923"/>
            <a:ext cx="1176519" cy="28087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white"/>
                </a:solidFill>
              </a:rPr>
              <a:t>Group 2</a:t>
            </a:r>
          </a:p>
          <a:p>
            <a:pPr algn="ctr"/>
            <a:r>
              <a:rPr lang="en-AU" sz="600" dirty="0" smtClean="0">
                <a:solidFill>
                  <a:prstClr val="white"/>
                </a:solidFill>
              </a:rPr>
              <a:t>ENM SLP / Accred Procedures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535237" y="3295795"/>
            <a:ext cx="999892" cy="28087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white"/>
                </a:solidFill>
              </a:rPr>
              <a:t>Group 3</a:t>
            </a:r>
          </a:p>
          <a:p>
            <a:pPr algn="ctr"/>
            <a:r>
              <a:rPr lang="en-AU" sz="600" dirty="0" smtClean="0">
                <a:solidFill>
                  <a:prstClr val="white"/>
                </a:solidFill>
              </a:rPr>
              <a:t>NMI Procedure / Glossary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13995" y="4187785"/>
            <a:ext cx="1216334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Communication Mapping</a:t>
            </a:r>
            <a:endParaRPr lang="en-AU" sz="700" dirty="0" smtClean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2202309" y="1054568"/>
            <a:ext cx="527613" cy="61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30 Jun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SMP Final </a:t>
            </a:r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Determination</a:t>
            </a:r>
          </a:p>
          <a:p>
            <a:pPr algn="ctr"/>
            <a:endParaRPr lang="en-AU" sz="450" dirty="0" smtClean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AU" sz="53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29 Jun</a:t>
            </a:r>
            <a:endParaRPr lang="en-AU" sz="53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AEMO WP1 publishes Draft Determination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540963" y="4512621"/>
            <a:ext cx="1002823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Scope / Procedure Structure</a:t>
            </a:r>
            <a:endParaRPr lang="en-AU" sz="700" dirty="0" smtClean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853526" y="4832359"/>
            <a:ext cx="1722393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Payload / Transaction Design </a:t>
            </a:r>
            <a:endParaRPr lang="en-AU" sz="700" dirty="0" smtClean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995054" y="5157942"/>
            <a:ext cx="1247683" cy="28087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white"/>
                </a:solidFill>
              </a:rPr>
              <a:t>AEMO Procedure Drafting / Updating</a:t>
            </a:r>
            <a:endParaRPr lang="en-AU" sz="600" dirty="0" smtClean="0">
              <a:solidFill>
                <a:prstClr val="white"/>
              </a:solidFill>
            </a:endParaRPr>
          </a:p>
        </p:txBody>
      </p:sp>
      <p:sp>
        <p:nvSpPr>
          <p:cNvPr id="85" name="Flowchart: Decision 84"/>
          <p:cNvSpPr>
            <a:spLocks noChangeArrowheads="1"/>
          </p:cNvSpPr>
          <p:nvPr/>
        </p:nvSpPr>
        <p:spPr bwMode="auto">
          <a:xfrm>
            <a:off x="2457869" y="94047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 rot="5400000">
            <a:off x="31560" y="2989537"/>
            <a:ext cx="553998" cy="360782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AU" sz="800" dirty="0" smtClean="0">
                <a:solidFill>
                  <a:prstClr val="black"/>
                </a:solidFill>
              </a:rPr>
              <a:t>MC / </a:t>
            </a:r>
          </a:p>
          <a:p>
            <a:r>
              <a:rPr lang="en-AU" sz="800" dirty="0" smtClean="0">
                <a:solidFill>
                  <a:prstClr val="black"/>
                </a:solidFill>
              </a:rPr>
              <a:t>EN /</a:t>
            </a:r>
          </a:p>
          <a:p>
            <a:r>
              <a:rPr lang="en-AU" sz="800" dirty="0" smtClean="0">
                <a:solidFill>
                  <a:prstClr val="black"/>
                </a:solidFill>
              </a:rPr>
              <a:t>MRP</a:t>
            </a:r>
            <a:endParaRPr lang="en-AU" sz="800" dirty="0">
              <a:solidFill>
                <a:prstClr val="black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 rot="5400000">
            <a:off x="274281" y="2426178"/>
            <a:ext cx="430887" cy="84935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AU" sz="800" b="1" dirty="0" smtClean="0">
                <a:solidFill>
                  <a:prstClr val="black"/>
                </a:solidFill>
              </a:rPr>
              <a:t>Procedures</a:t>
            </a:r>
          </a:p>
          <a:p>
            <a:r>
              <a:rPr lang="en-AU" sz="800" b="1" dirty="0" smtClean="0">
                <a:solidFill>
                  <a:prstClr val="black"/>
                </a:solidFill>
              </a:rPr>
              <a:t>Work Package #2</a:t>
            </a:r>
            <a:endParaRPr lang="en-AU" sz="1200" b="1" dirty="0">
              <a:solidFill>
                <a:prstClr val="black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 rot="5400000">
            <a:off x="172100" y="4330740"/>
            <a:ext cx="307777" cy="360782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AU" sz="800" dirty="0" smtClean="0">
                <a:solidFill>
                  <a:prstClr val="black"/>
                </a:solidFill>
              </a:rPr>
              <a:t>B2B</a:t>
            </a:r>
            <a:endParaRPr lang="en-AU" sz="800" dirty="0">
              <a:solidFill>
                <a:prstClr val="black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 rot="5400000">
            <a:off x="239838" y="4058950"/>
            <a:ext cx="307777" cy="6573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AU" sz="800" b="1" dirty="0" smtClean="0">
                <a:solidFill>
                  <a:prstClr val="black"/>
                </a:solidFill>
              </a:rPr>
              <a:t>Procedures</a:t>
            </a:r>
            <a:endParaRPr lang="en-AU" sz="1200" b="1" dirty="0">
              <a:solidFill>
                <a:prstClr val="black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118596" y="4187785"/>
            <a:ext cx="562740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Establish WG</a:t>
            </a:r>
            <a:endParaRPr lang="en-AU" sz="700" dirty="0" smtClean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164001" y="6673074"/>
            <a:ext cx="126000" cy="126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600" b="1" dirty="0">
              <a:solidFill>
                <a:prstClr val="white"/>
              </a:solidFill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5352813" y="6680021"/>
            <a:ext cx="344116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Publish</a:t>
            </a:r>
            <a:endParaRPr lang="en-AU" altLang="en-US" sz="45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5730863" y="6588900"/>
            <a:ext cx="12257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45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Milestone</a:t>
            </a:r>
          </a:p>
          <a:p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Working group meeting</a:t>
            </a:r>
          </a:p>
          <a:p>
            <a:r>
              <a:rPr lang="en-AU" altLang="en-US" sz="45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Proposed IEC Meetings (Trans &amp; New)</a:t>
            </a:r>
            <a:endParaRPr lang="en-AU" altLang="en-US" sz="45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Flowchart: Decision 98"/>
          <p:cNvSpPr>
            <a:spLocks noChangeArrowheads="1"/>
          </p:cNvSpPr>
          <p:nvPr/>
        </p:nvSpPr>
        <p:spPr bwMode="auto">
          <a:xfrm>
            <a:off x="5705958" y="6628245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00" name="Flowchart: Decision 99"/>
          <p:cNvSpPr>
            <a:spLocks noChangeArrowheads="1"/>
          </p:cNvSpPr>
          <p:nvPr/>
        </p:nvSpPr>
        <p:spPr bwMode="auto">
          <a:xfrm>
            <a:off x="5705958" y="6696267"/>
            <a:ext cx="54000" cy="54000"/>
          </a:xfrm>
          <a:prstGeom prst="flowChartDecision">
            <a:avLst/>
          </a:prstGeom>
          <a:solidFill>
            <a:srgbClr val="FFC00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01" name="Flowchart: Decision 100"/>
          <p:cNvSpPr>
            <a:spLocks noChangeArrowheads="1"/>
          </p:cNvSpPr>
          <p:nvPr/>
        </p:nvSpPr>
        <p:spPr bwMode="auto">
          <a:xfrm>
            <a:off x="5705958" y="6756926"/>
            <a:ext cx="54000" cy="54000"/>
          </a:xfrm>
          <a:prstGeom prst="flowChartDecision">
            <a:avLst/>
          </a:prstGeom>
          <a:solidFill>
            <a:schemeClr val="accent6">
              <a:lumMod val="60000"/>
              <a:lumOff val="40000"/>
            </a:schemeClr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105158" y="6115204"/>
            <a:ext cx="8928000" cy="6824"/>
          </a:xfrm>
          <a:prstGeom prst="line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 rot="5400000">
            <a:off x="31560" y="1732243"/>
            <a:ext cx="553998" cy="3607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AU" sz="800" dirty="0" smtClean="0">
                <a:solidFill>
                  <a:prstClr val="black"/>
                </a:solidFill>
              </a:rPr>
              <a:t>MC / </a:t>
            </a:r>
          </a:p>
          <a:p>
            <a:r>
              <a:rPr lang="en-AU" sz="800" dirty="0" smtClean="0">
                <a:solidFill>
                  <a:prstClr val="black"/>
                </a:solidFill>
              </a:rPr>
              <a:t>EN /</a:t>
            </a:r>
          </a:p>
          <a:p>
            <a:r>
              <a:rPr lang="en-AU" sz="800" dirty="0" smtClean="0">
                <a:solidFill>
                  <a:prstClr val="black"/>
                </a:solidFill>
              </a:rPr>
              <a:t>MRP</a:t>
            </a:r>
            <a:endParaRPr lang="en-AU" sz="800" dirty="0">
              <a:solidFill>
                <a:prstClr val="black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 rot="5400000">
            <a:off x="274281" y="1168884"/>
            <a:ext cx="430887" cy="84935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AU" sz="800" b="1" dirty="0" smtClean="0">
                <a:solidFill>
                  <a:prstClr val="black"/>
                </a:solidFill>
              </a:rPr>
              <a:t>Procedures</a:t>
            </a:r>
          </a:p>
          <a:p>
            <a:r>
              <a:rPr lang="en-AU" sz="800" b="1" dirty="0" smtClean="0">
                <a:solidFill>
                  <a:prstClr val="black"/>
                </a:solidFill>
              </a:rPr>
              <a:t>Work Package #1</a:t>
            </a:r>
            <a:endParaRPr lang="en-AU" sz="1200" b="1" dirty="0">
              <a:solidFill>
                <a:prstClr val="black"/>
              </a:solidFill>
            </a:endParaRPr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373041" y="1054568"/>
            <a:ext cx="381083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22 Apr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WP1 Consultation begins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6" name="Flowchart: Decision 105"/>
          <p:cNvSpPr>
            <a:spLocks noChangeArrowheads="1"/>
          </p:cNvSpPr>
          <p:nvPr/>
        </p:nvSpPr>
        <p:spPr bwMode="auto">
          <a:xfrm>
            <a:off x="541513" y="94047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1308094" y="1054568"/>
            <a:ext cx="381083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31 May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WP1 Submissions Close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8" name="Flowchart: Decision 107"/>
          <p:cNvSpPr>
            <a:spLocks noChangeArrowheads="1"/>
          </p:cNvSpPr>
          <p:nvPr/>
        </p:nvSpPr>
        <p:spPr bwMode="auto">
          <a:xfrm>
            <a:off x="1476566" y="94047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2804126" y="1054568"/>
            <a:ext cx="46529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20 Jul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WP1 second stage submissions close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0" name="Flowchart: Decision 109"/>
          <p:cNvSpPr>
            <a:spLocks noChangeArrowheads="1"/>
          </p:cNvSpPr>
          <p:nvPr/>
        </p:nvSpPr>
        <p:spPr bwMode="auto">
          <a:xfrm>
            <a:off x="3024849" y="94047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3720331" y="1054568"/>
            <a:ext cx="46529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31 Aug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WP1 AEMO publishes final determination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" name="Flowchart: Decision 111"/>
          <p:cNvSpPr>
            <a:spLocks noChangeArrowheads="1"/>
          </p:cNvSpPr>
          <p:nvPr/>
        </p:nvSpPr>
        <p:spPr bwMode="auto">
          <a:xfrm>
            <a:off x="3941054" y="94047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4845087" y="1392427"/>
            <a:ext cx="46529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17 Oct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IEC ‘Request’ AEMO to conduct Procedure Consultation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4" name="Flowchart: Decision 113"/>
          <p:cNvSpPr>
            <a:spLocks noChangeArrowheads="1"/>
          </p:cNvSpPr>
          <p:nvPr/>
        </p:nvSpPr>
        <p:spPr bwMode="auto">
          <a:xfrm>
            <a:off x="5114059" y="946495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4664802" y="1061627"/>
            <a:ext cx="444696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10 Oct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WP2 Consultation begins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6" name="Flowchart: Decision 115"/>
          <p:cNvSpPr>
            <a:spLocks noChangeArrowheads="1"/>
          </p:cNvSpPr>
          <p:nvPr/>
        </p:nvSpPr>
        <p:spPr bwMode="auto">
          <a:xfrm>
            <a:off x="4919091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17" name="Rectangle 116"/>
          <p:cNvSpPr>
            <a:spLocks noChangeArrowheads="1"/>
          </p:cNvSpPr>
          <p:nvPr/>
        </p:nvSpPr>
        <p:spPr bwMode="auto">
          <a:xfrm>
            <a:off x="5560509" y="1061627"/>
            <a:ext cx="396738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15 Nov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WP2 Submissions Close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8" name="Flowchart: Decision 117"/>
          <p:cNvSpPr>
            <a:spLocks noChangeArrowheads="1"/>
          </p:cNvSpPr>
          <p:nvPr/>
        </p:nvSpPr>
        <p:spPr bwMode="auto">
          <a:xfrm>
            <a:off x="5766868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6148017" y="1063088"/>
            <a:ext cx="368998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13 Dec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AEMO WP2 publishes Draft Determination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0" name="Flowchart: Decision 119"/>
          <p:cNvSpPr>
            <a:spLocks noChangeArrowheads="1"/>
          </p:cNvSpPr>
          <p:nvPr/>
        </p:nvSpPr>
        <p:spPr bwMode="auto">
          <a:xfrm>
            <a:off x="6562368" y="9489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6988095" y="1063088"/>
            <a:ext cx="409529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16 Jan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WP2 second stage submissions close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" name="Flowchart: Decision 121"/>
          <p:cNvSpPr>
            <a:spLocks noChangeArrowheads="1"/>
          </p:cNvSpPr>
          <p:nvPr/>
        </p:nvSpPr>
        <p:spPr bwMode="auto">
          <a:xfrm>
            <a:off x="7258274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211057" y="5742760"/>
            <a:ext cx="448569" cy="24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B2B Review Stage 2</a:t>
            </a:r>
            <a:endParaRPr lang="en-AU" sz="700" dirty="0">
              <a:solidFill>
                <a:prstClr val="white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331114" y="5742760"/>
            <a:ext cx="879944" cy="244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Consultation Stage 1</a:t>
            </a:r>
            <a:endParaRPr lang="en-AU" sz="700" dirty="0">
              <a:solidFill>
                <a:prstClr val="black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6671860" y="5742760"/>
            <a:ext cx="780688" cy="244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black"/>
                </a:solidFill>
              </a:rPr>
              <a:t>Stage 3</a:t>
            </a:r>
            <a:endParaRPr lang="en-AU" sz="700" dirty="0">
              <a:solidFill>
                <a:prstClr val="black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7464782" y="5742760"/>
            <a:ext cx="1034952" cy="24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B2B Review</a:t>
            </a:r>
          </a:p>
          <a:p>
            <a:pPr algn="ctr"/>
            <a:r>
              <a:rPr lang="en-AU" sz="700" dirty="0" smtClean="0">
                <a:solidFill>
                  <a:prstClr val="white"/>
                </a:solidFill>
              </a:rPr>
              <a:t>Stage 4</a:t>
            </a:r>
            <a:endParaRPr lang="en-AU" sz="700" dirty="0">
              <a:solidFill>
                <a:prstClr val="white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5285359" y="5810438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39376" y="5793221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613001" y="5808425"/>
            <a:ext cx="146086" cy="1523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600" b="1" dirty="0" smtClean="0">
                <a:solidFill>
                  <a:prstClr val="white"/>
                </a:solidFill>
              </a:rPr>
              <a:t>P</a:t>
            </a:r>
            <a:endParaRPr lang="en-AU" sz="200" b="1" dirty="0">
              <a:solidFill>
                <a:prstClr val="white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5325973" y="5546357"/>
            <a:ext cx="3173760" cy="1942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 smtClean="0">
                <a:solidFill>
                  <a:prstClr val="white"/>
                </a:solidFill>
              </a:rPr>
              <a:t>B2B PROCEDURES</a:t>
            </a:r>
            <a:endParaRPr lang="en-AU" sz="1000" dirty="0">
              <a:solidFill>
                <a:prstClr val="white"/>
              </a:solidFill>
            </a:endParaRPr>
          </a:p>
        </p:txBody>
      </p:sp>
      <p:sp>
        <p:nvSpPr>
          <p:cNvPr id="134" name="Flowchart: Decision 133"/>
          <p:cNvSpPr>
            <a:spLocks noChangeArrowheads="1"/>
          </p:cNvSpPr>
          <p:nvPr/>
        </p:nvSpPr>
        <p:spPr bwMode="auto">
          <a:xfrm>
            <a:off x="6332692" y="9489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6431611" y="1392427"/>
            <a:ext cx="361213" cy="42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W/C 19 Dec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IEC endorse draft procedures for consultation </a:t>
            </a:r>
          </a:p>
        </p:txBody>
      </p:sp>
      <p:sp>
        <p:nvSpPr>
          <p:cNvPr id="139" name="Flowchart: Decision 138"/>
          <p:cNvSpPr>
            <a:spLocks noChangeArrowheads="1"/>
          </p:cNvSpPr>
          <p:nvPr/>
        </p:nvSpPr>
        <p:spPr bwMode="auto">
          <a:xfrm>
            <a:off x="8046629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7871773" y="1063088"/>
            <a:ext cx="425443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W/C 20 Feb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IEC ‘Recommends’ final Procedures 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1" name="Flowchart: Decision 140"/>
          <p:cNvSpPr>
            <a:spLocks noChangeArrowheads="1"/>
          </p:cNvSpPr>
          <p:nvPr/>
        </p:nvSpPr>
        <p:spPr bwMode="auto">
          <a:xfrm>
            <a:off x="7350243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43" name="Flowchart: Decision 142"/>
          <p:cNvSpPr>
            <a:spLocks noChangeArrowheads="1"/>
          </p:cNvSpPr>
          <p:nvPr/>
        </p:nvSpPr>
        <p:spPr bwMode="auto">
          <a:xfrm>
            <a:off x="8329739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8178786" y="1392427"/>
            <a:ext cx="388152" cy="5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28 Feb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MC </a:t>
            </a:r>
            <a:endParaRPr lang="en-US" sz="4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5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Registration &amp; EN MSL and Accreditation Documentation </a:t>
            </a:r>
            <a:r>
              <a:rPr lang="en-US" sz="45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Published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681965" y="5498491"/>
            <a:ext cx="562740" cy="2808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 smtClean="0">
                <a:solidFill>
                  <a:prstClr val="black">
                    <a:lumMod val="50000"/>
                  </a:prstClr>
                </a:solidFill>
              </a:rPr>
              <a:t>Industry Review</a:t>
            </a:r>
            <a:endParaRPr lang="en-AU" sz="700" dirty="0" smtClean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5110261" y="1075191"/>
            <a:ext cx="404246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27 Oct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Consultation begins</a:t>
            </a:r>
          </a:p>
        </p:txBody>
      </p:sp>
      <p:sp>
        <p:nvSpPr>
          <p:cNvPr id="152" name="Flowchart: Decision 151"/>
          <p:cNvSpPr>
            <a:spLocks noChangeArrowheads="1"/>
          </p:cNvSpPr>
          <p:nvPr/>
        </p:nvSpPr>
        <p:spPr bwMode="auto">
          <a:xfrm>
            <a:off x="5244337" y="946495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flipH="1">
            <a:off x="5059854" y="1037179"/>
            <a:ext cx="72857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/>
          <p:cNvSpPr>
            <a:spLocks noChangeArrowheads="1"/>
          </p:cNvSpPr>
          <p:nvPr/>
        </p:nvSpPr>
        <p:spPr bwMode="auto">
          <a:xfrm>
            <a:off x="5814320" y="1392427"/>
            <a:ext cx="396738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02 Dec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Submissions Close </a:t>
            </a:r>
          </a:p>
        </p:txBody>
      </p:sp>
      <p:sp>
        <p:nvSpPr>
          <p:cNvPr id="155" name="Flowchart: Decision 154"/>
          <p:cNvSpPr>
            <a:spLocks noChangeArrowheads="1"/>
          </p:cNvSpPr>
          <p:nvPr/>
        </p:nvSpPr>
        <p:spPr bwMode="auto">
          <a:xfrm>
            <a:off x="6176296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H="1">
            <a:off x="6078770" y="1032788"/>
            <a:ext cx="61086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Flowchart: Decision 156"/>
          <p:cNvSpPr>
            <a:spLocks noChangeArrowheads="1"/>
          </p:cNvSpPr>
          <p:nvPr/>
        </p:nvSpPr>
        <p:spPr bwMode="auto">
          <a:xfrm>
            <a:off x="6646400" y="948997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6567615" y="1063088"/>
            <a:ext cx="465290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>
                <a:solidFill>
                  <a:srgbClr val="000000"/>
                </a:solidFill>
                <a:latin typeface="Arial Black" panose="020B0A04020102020204" pitchFamily="34" charset="0"/>
              </a:rPr>
              <a:t>2</a:t>
            </a:r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3 Dec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AEMO publishes Draft Determination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7211951" y="1392427"/>
            <a:ext cx="437122" cy="4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20 Jan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AU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second stage submission close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2" name="Straight Connector 161"/>
          <p:cNvCxnSpPr/>
          <p:nvPr/>
        </p:nvCxnSpPr>
        <p:spPr>
          <a:xfrm flipH="1">
            <a:off x="7388915" y="1037179"/>
            <a:ext cx="3386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Flowchart: Decision 167"/>
          <p:cNvSpPr>
            <a:spLocks noChangeArrowheads="1"/>
          </p:cNvSpPr>
          <p:nvPr/>
        </p:nvSpPr>
        <p:spPr bwMode="auto">
          <a:xfrm>
            <a:off x="8482139" y="947536"/>
            <a:ext cx="54000" cy="54000"/>
          </a:xfrm>
          <a:prstGeom prst="flowChartDecision">
            <a:avLst/>
          </a:prstGeom>
          <a:solidFill>
            <a:srgbClr val="C41230"/>
          </a:solidFill>
          <a:ln w="12700" algn="ctr">
            <a:solidFill>
              <a:srgbClr val="1E4164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AU" sz="1350" dirty="0">
              <a:solidFill>
                <a:prstClr val="black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8425425" y="1063089"/>
            <a:ext cx="321145" cy="38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525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06 Mar</a:t>
            </a:r>
            <a:endParaRPr lang="en-AU" sz="52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50" dirty="0" smtClean="0">
                <a:solidFill>
                  <a:srgbClr val="000000"/>
                </a:solidFill>
                <a:latin typeface="Arial" panose="020B0604020202020204" pitchFamily="34" charset="0"/>
              </a:rPr>
              <a:t>B2B Procedures Published</a:t>
            </a:r>
            <a:endParaRPr lang="en-AU" sz="45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1" name="Straight Connector 170"/>
          <p:cNvCxnSpPr/>
          <p:nvPr/>
        </p:nvCxnSpPr>
        <p:spPr>
          <a:xfrm flipH="1">
            <a:off x="8349522" y="1037179"/>
            <a:ext cx="3386" cy="30759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flipH="1">
            <a:off x="6562368" y="1032788"/>
            <a:ext cx="27316" cy="34532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rved Up Arrow 16"/>
          <p:cNvSpPr/>
          <p:nvPr/>
        </p:nvSpPr>
        <p:spPr>
          <a:xfrm>
            <a:off x="5125831" y="5462999"/>
            <a:ext cx="180000" cy="108000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174" name="Curved Up Arrow 173"/>
          <p:cNvSpPr/>
          <p:nvPr/>
        </p:nvSpPr>
        <p:spPr>
          <a:xfrm flipH="1" flipV="1">
            <a:off x="5113309" y="5337852"/>
            <a:ext cx="180000" cy="108000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5220411" y="5413586"/>
            <a:ext cx="786140" cy="13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AU" sz="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Iterative process</a:t>
            </a:r>
            <a:endParaRPr lang="en-AU" sz="6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9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MOCustodian xmlns="a14523ce-dede-483e-883a-2d83261080bd">
      <UserInfo>
        <DisplayName>Ben Healy</DisplayName>
        <AccountId>939</AccountId>
        <AccountType/>
      </UserInfo>
    </AEMOCustodian>
    <ArchiveDocument xmlns="a14523ce-dede-483e-883a-2d83261080bd">false</ArchiveDocument>
    <AEMODocumentType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Operational Record</TermName>
          <TermId xmlns="http://schemas.microsoft.com/office/infopath/2007/PartnerControls">859762f2-4462-42eb-9744-c955c7e2c540</TermId>
        </TermInfo>
      </Terms>
    </AEMODocumentTypeTaxHTField0>
    <AEMOKeywords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 management</TermName>
          <TermId xmlns="http://schemas.microsoft.com/office/infopath/2007/PartnerControls">7ebbf2dd-9796-4b14-9303-aab6234575aa</TermId>
        </TermInfo>
      </Terms>
    </AEMOKeywordsTaxHTField0>
    <TaxCatchAll xmlns="a14523ce-dede-483e-883a-2d83261080bd">
      <Value>1</Value>
      <Value>9</Value>
    </TaxCatchAll>
    <AEMODescription xmlns="a14523ce-dede-483e-883a-2d83261080bd" xsi:nil="true"/>
    <_dlc_DocId xmlns="a14523ce-dede-483e-883a-2d83261080bd">PROJECT-352-3546</_dlc_DocId>
    <_dlc_DocIdUrl xmlns="a14523ce-dede-483e-883a-2d83261080bd">
      <Url>http://sharedocs/projects/pocprogram/_layouts/15/DocIdRedir.aspx?ID=PROJECT-352-3546</Url>
      <Description>PROJECT-352-3546</Description>
    </_dlc_DocIdUrl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AEMODocument" ma:contentTypeID="0x0101009BE89D58CAF0934CA32A20BCFFD353DC00DDEC116C19245B4398932FF2C50DC75A" ma:contentTypeVersion="0" ma:contentTypeDescription="" ma:contentTypeScope="" ma:versionID="89bccbf02eec9f969d3651569cced181">
  <xsd:schema xmlns:xsd="http://www.w3.org/2001/XMLSchema" xmlns:xs="http://www.w3.org/2001/XMLSchema" xmlns:p="http://schemas.microsoft.com/office/2006/metadata/properties" xmlns:ns2="a14523ce-dede-483e-883a-2d83261080bd" targetNamespace="http://schemas.microsoft.com/office/2006/metadata/properties" ma:root="true" ma:fieldsID="7d74405751bc119387ad193d718cb389" ns2:_="">
    <xsd:import namespace="a14523ce-dede-483e-883a-2d83261080b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AEMOCustodian" minOccurs="0"/>
                <xsd:element ref="ns2:AEMODescription" minOccurs="0"/>
                <xsd:element ref="ns2:AEMODocumentTypeTaxHTField0" minOccurs="0"/>
                <xsd:element ref="ns2:AEMOKeywordsTaxHTField0" minOccurs="0"/>
                <xsd:element ref="ns2:Archive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523ce-dede-483e-883a-2d83261080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93fb317b-587c-4d3f-8b3e-5de22a86522e}" ma:internalName="TaxCatchAll" ma:showField="CatchAllData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93fb317b-587c-4d3f-8b3e-5de22a86522e}" ma:internalName="TaxCatchAllLabel" ma:readOnly="true" ma:showField="CatchAllDataLabel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EMOCustodian" ma:index="13" nillable="true" ma:displayName="AEMOCustodian" ma:list="UserInfo" ma:SharePointGroup="0" ma:internalName="AEMOCustodia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EMODescription" ma:index="14" nillable="true" ma:displayName="AEMODescription" ma:internalName="AEMODescription">
      <xsd:simpleType>
        <xsd:restriction base="dms:Note"/>
      </xsd:simpleType>
    </xsd:element>
    <xsd:element name="AEMODocumentTypeTaxHTField0" ma:index="15" nillable="true" ma:taxonomy="true" ma:internalName="AEMODocumentTypeTaxHTField0" ma:taxonomyFieldName="AEMODocumentType" ma:displayName="AEMODocumentType" ma:default="1;#Operational Record|859762f2-4462-42eb-9744-c955c7e2c540" ma:fieldId="{da861434-c661-4929-8c0f-a462c80621ee}" ma:sspId="409ac0fb-07cb-4169-8a26-def2760b5502" ma:termSetId="7d85e329-3a18-4351-8865-4c9585fd1c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MOKeywordsTaxHTField0" ma:index="17" nillable="true" ma:taxonomy="true" ma:internalName="AEMOKeywordsTaxHTField0" ma:taxonomyFieldName="AEMOKeywords" ma:displayName="AEMOKeywords" ma:default="" ma:fieldId="{443585ba-fce9-427e-bd78-308c17c973aa}" ma:taxonomyMulti="true" ma:sspId="409ac0fb-07cb-4169-8a26-def2760b5502" ma:termSetId="70885f33-8be5-4917-bc67-8833a068ef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rchiveDocument" ma:index="19" nillable="true" ma:displayName="ArchiveDocument" ma:default="0" ma:description="Checking this box will send the document to the AEMO Archive and leave a link in its place." ma:internalName="Archive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haredContentType xmlns="Microsoft.SharePoint.Taxonomy.ContentTypeSync" SourceId="409ac0fb-07cb-4169-8a26-def2760b5502" ContentTypeId="0x0101009BE89D58CAF0934CA32A20BCFFD353DC" PreviousValue="false"/>
</file>

<file path=customXml/itemProps1.xml><?xml version="1.0" encoding="utf-8"?>
<ds:datastoreItem xmlns:ds="http://schemas.openxmlformats.org/officeDocument/2006/customXml" ds:itemID="{A6CB95F6-8905-4F99-9101-24475F802E9A}">
  <ds:schemaRefs>
    <ds:schemaRef ds:uri="http://purl.org/dc/elements/1.1/"/>
    <ds:schemaRef ds:uri="a14523ce-dede-483e-883a-2d83261080bd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000917-EC44-4454-BEE9-D145F77B5BDA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E84CE8E7-BA75-47D9-B115-0B1456006CA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D28ABFA-9BE0-4FB1-B741-1CA0ABC500DF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6162B27-4A56-4A42-9E63-A1E73B82A5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4523ce-dede-483e-883a-2d83261080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0168CA30-3D43-4915-9C1A-8F3416C6B55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23578</TotalTime>
  <Words>2255</Words>
  <Application>Microsoft Office PowerPoint</Application>
  <PresentationFormat>On-screen Show (4:3)</PresentationFormat>
  <Paragraphs>785</Paragraphs>
  <Slides>7</Slides>
  <Notes>6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Courier New</vt:lpstr>
      <vt:lpstr>Times New Roman</vt:lpstr>
      <vt:lpstr>Wingdings</vt:lpstr>
      <vt:lpstr>Office Theme</vt:lpstr>
      <vt:lpstr>AEMO Internal - White</vt:lpstr>
      <vt:lpstr>2_AEMO Internal - White</vt:lpstr>
      <vt:lpstr>Visio</vt:lpstr>
      <vt:lpstr>PowerPoint Presentation</vt:lpstr>
      <vt:lpstr>PowerPoint Presentation</vt:lpstr>
      <vt:lpstr>   Power of Choice Milestones  </vt:lpstr>
      <vt:lpstr>   Power of Choice Milestones  </vt:lpstr>
      <vt:lpstr>   Power of Choice Milestones  </vt:lpstr>
      <vt:lpstr>PoC - Program Overview Version history</vt:lpstr>
      <vt:lpstr>PowerPoint Presentation</vt:lpstr>
    </vt:vector>
  </TitlesOfParts>
  <Company>AEMO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Healy</dc:creator>
  <cp:lastModifiedBy>Ben Healy</cp:lastModifiedBy>
  <cp:revision>260</cp:revision>
  <cp:lastPrinted>2017-07-18T06:24:54Z</cp:lastPrinted>
  <dcterms:created xsi:type="dcterms:W3CDTF">2015-09-30T06:15:23Z</dcterms:created>
  <dcterms:modified xsi:type="dcterms:W3CDTF">2017-11-13T22:52:55Z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0x0101009BE89D58CAF0934CA32A20BCFFD353DC00DDEC116C19245B4398932FF2C50DC75A</vt:lpwstr>
  </property>
  <property fmtid="{D5CDD505-2E9C-101B-9397-08002B2CF9AE}" pid="3" name="_dlc_DocIdItemGuid">
    <vt:lpwstr>f74b35f1-3a4f-4cb9-8423-f3ed536bf9b1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>9;#Project management|7ebbf2dd-9796-4b14-9303-aab6234575aa</vt:lpwstr>
  </property>
</Properties>
</file>