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7"/>
    <p:sldMasterId id="2147483668" r:id="rId8"/>
    <p:sldMasterId id="2147483691" r:id="rId9"/>
    <p:sldMasterId id="2147483702" r:id="rId10"/>
    <p:sldMasterId id="2147483714" r:id="rId11"/>
  </p:sldMasterIdLst>
  <p:notesMasterIdLst>
    <p:notesMasterId r:id="rId31"/>
  </p:notesMasterIdLst>
  <p:handoutMasterIdLst>
    <p:handoutMasterId r:id="rId32"/>
  </p:handoutMasterIdLst>
  <p:sldIdLst>
    <p:sldId id="256" r:id="rId12"/>
    <p:sldId id="261" r:id="rId13"/>
    <p:sldId id="310" r:id="rId14"/>
    <p:sldId id="311" r:id="rId15"/>
    <p:sldId id="314" r:id="rId16"/>
    <p:sldId id="322" r:id="rId17"/>
    <p:sldId id="323" r:id="rId18"/>
    <p:sldId id="302" r:id="rId19"/>
    <p:sldId id="292" r:id="rId20"/>
    <p:sldId id="258" r:id="rId21"/>
    <p:sldId id="295" r:id="rId22"/>
    <p:sldId id="296" r:id="rId23"/>
    <p:sldId id="312" r:id="rId24"/>
    <p:sldId id="316" r:id="rId25"/>
    <p:sldId id="317" r:id="rId26"/>
    <p:sldId id="318" r:id="rId27"/>
    <p:sldId id="319" r:id="rId28"/>
    <p:sldId id="320" r:id="rId29"/>
    <p:sldId id="321" r:id="rId30"/>
  </p:sldIdLst>
  <p:sldSz cx="9144000" cy="6858000" type="screen4x3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05" autoAdjust="0"/>
    <p:restoredTop sz="93716" autoAdjust="0"/>
  </p:normalViewPr>
  <p:slideViewPr>
    <p:cSldViewPr>
      <p:cViewPr varScale="1">
        <p:scale>
          <a:sx n="91" d="100"/>
          <a:sy n="91" d="100"/>
        </p:scale>
        <p:origin x="180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1842" y="-102"/>
      </p:cViewPr>
      <p:guideLst>
        <p:guide orient="horz" pos="322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openxmlformats.org/officeDocument/2006/relationships/slide" Target="slides/slide13.xml"/><Relationship Id="rId32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4.xml"/><Relationship Id="rId19" Type="http://schemas.openxmlformats.org/officeDocument/2006/relationships/slide" Target="slides/slide8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8FCBEE0F-9B4D-491C-84BB-3E9E0070B385}" type="datetime6">
              <a:rPr lang="en-AU" smtClean="0"/>
              <a:pPr/>
              <a:t>November 16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EA99B4BD-713B-4495-9D01-E8924967338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2584302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03ACC81A-B302-4C12-B328-398E6FA12FC5}" type="datetime6">
              <a:rPr lang="en-AU" smtClean="0"/>
              <a:pPr/>
              <a:t>November 16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75" tIns="49538" rIns="99075" bIns="495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6CE55DB7-4594-4DFF-AA9B-D4C01173DE3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972088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3C024-FF04-452E-A843-7509EA20A5BF}" type="slidenum">
              <a:rPr lang="en-AU" smtClean="0">
                <a:solidFill>
                  <a:prstClr val="black"/>
                </a:solidFill>
              </a:rPr>
              <a:pPr/>
              <a:t>14</a:t>
            </a:fld>
            <a:endParaRPr lang="en-A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693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3C024-FF04-452E-A843-7509EA20A5BF}" type="slidenum">
              <a:rPr lang="en-AU" smtClean="0">
                <a:solidFill>
                  <a:prstClr val="black"/>
                </a:solidFill>
              </a:rPr>
              <a:pPr/>
              <a:t>15</a:t>
            </a:fld>
            <a:endParaRPr lang="en-A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1230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Intent to Publish 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3ACC81A-B302-4C12-B328-398E6FA12FC5}" type="datetime6">
              <a:rPr lang="en-AU" smtClean="0">
                <a:solidFill>
                  <a:prstClr val="black"/>
                </a:solidFill>
              </a:rPr>
              <a:pPr/>
              <a:t>November 16</a:t>
            </a:fld>
            <a:endParaRPr lang="en-AU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E55DB7-4594-4DFF-AA9B-D4C01173DE38}" type="slidenum">
              <a:rPr lang="en-AU" smtClean="0">
                <a:solidFill>
                  <a:prstClr val="black"/>
                </a:solidFill>
              </a:rPr>
              <a:pPr/>
              <a:t>16</a:t>
            </a:fld>
            <a:endParaRPr lang="en-A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016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Intent to Publish 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3ACC81A-B302-4C12-B328-398E6FA12FC5}" type="datetime6">
              <a:rPr lang="en-AU" smtClean="0">
                <a:solidFill>
                  <a:prstClr val="black"/>
                </a:solidFill>
              </a:rPr>
              <a:pPr/>
              <a:t>November 16</a:t>
            </a:fld>
            <a:endParaRPr lang="en-AU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E55DB7-4594-4DFF-AA9B-D4C01173DE38}" type="slidenum">
              <a:rPr lang="en-AU" smtClean="0">
                <a:solidFill>
                  <a:prstClr val="black"/>
                </a:solidFill>
              </a:rPr>
              <a:pPr/>
              <a:t>17</a:t>
            </a:fld>
            <a:endParaRPr lang="en-A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747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itle-Page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4348" y="500042"/>
            <a:ext cx="7772400" cy="1470025"/>
          </a:xfrm>
        </p:spPr>
        <p:txBody>
          <a:bodyPr anchor="b">
            <a:normAutofit/>
          </a:bodyPr>
          <a:lstStyle>
            <a:lvl1pPr algn="l">
              <a:defRPr sz="3000" cap="all"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4348" y="2214554"/>
            <a:ext cx="6400800" cy="500066"/>
          </a:xfrm>
        </p:spPr>
        <p:txBody>
          <a:bodyPr anchor="b">
            <a:norm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 smtClean="0"/>
              <a:t>October 09</a:t>
            </a:r>
            <a:endParaRPr lang="en-A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4572000" y="161768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itle-Page-White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4348" y="500042"/>
            <a:ext cx="7772400" cy="1470025"/>
          </a:xfrm>
        </p:spPr>
        <p:txBody>
          <a:bodyPr anchor="b">
            <a:normAutofit/>
          </a:bodyPr>
          <a:lstStyle>
            <a:lvl1pPr algn="l">
              <a:defRPr sz="3000" cap="all"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4348" y="2214554"/>
            <a:ext cx="6400800" cy="500066"/>
          </a:xfrm>
        </p:spPr>
        <p:txBody>
          <a:bodyPr anchor="b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 smtClean="0"/>
              <a:t>October 09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84036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lver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itle-Page-GREY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4348" y="500042"/>
            <a:ext cx="7772400" cy="1470025"/>
          </a:xfrm>
        </p:spPr>
        <p:txBody>
          <a:bodyPr anchor="b">
            <a:normAutofit/>
          </a:bodyPr>
          <a:lstStyle>
            <a:lvl1pPr algn="l">
              <a:defRPr sz="3000" cap="all"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4348" y="2214554"/>
            <a:ext cx="6400800" cy="500066"/>
          </a:xfrm>
        </p:spPr>
        <p:txBody>
          <a:bodyPr anchor="b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 smtClean="0"/>
              <a:t>October 09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678130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3600" indent="-363600">
              <a:buFont typeface="Arial" pitchFamily="34" charset="0"/>
              <a:buChar char="•"/>
              <a:defRPr cap="none" baseline="0"/>
            </a:lvl1pPr>
            <a:lvl2pPr>
              <a:buFont typeface="Courier New" pitchFamily="49" charset="0"/>
              <a:buChar char="o"/>
              <a:defRPr sz="2200"/>
            </a:lvl2pPr>
            <a:lvl3pPr marL="1076400" indent="-363600">
              <a:buFont typeface="Wingdings" pitchFamily="2" charset="2"/>
              <a:buChar char="Ø"/>
              <a:defRPr/>
            </a:lvl3pPr>
            <a:lvl4pPr marL="1346400" indent="-270000">
              <a:buFont typeface="Arial" pitchFamily="34" charset="0"/>
              <a:buChar char="•"/>
              <a:defRPr/>
            </a:lvl4pPr>
            <a:lvl5pPr marL="1612800" indent="-270000">
              <a:buFont typeface="Courier New" pitchFamily="49" charset="0"/>
              <a:buChar char="o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613784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d lines.bmp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pic>
        <p:nvPicPr>
          <p:cNvPr id="6" name="Picture 5" descr="Header 1"/>
          <p:cNvPicPr/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68505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lver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lver lines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pic>
        <p:nvPicPr>
          <p:cNvPr id="6" name="Picture 5" descr="Header 1"/>
          <p:cNvPicPr/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31696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 lines.bmp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pic>
        <p:nvPicPr>
          <p:cNvPr id="8" name="Picture 7" descr="Header 1"/>
          <p:cNvPicPr/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48505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lver 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ilver lines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pic>
        <p:nvPicPr>
          <p:cNvPr id="8" name="Picture 7" descr="Header 1"/>
          <p:cNvPicPr/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469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0478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996547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583813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C40A-FBBF-47F1-AF1C-B3CC4D5DF21B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21/11/2016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447A-C061-4668-AB21-66DB28DB5A00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929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C40A-FBBF-47F1-AF1C-B3CC4D5DF21B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21/11/2016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447A-C061-4668-AB21-66DB28DB5A00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909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C40A-FBBF-47F1-AF1C-B3CC4D5DF21B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21/11/2016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447A-C061-4668-AB21-66DB28DB5A00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474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C40A-FBBF-47F1-AF1C-B3CC4D5DF21B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21/11/2016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447A-C061-4668-AB21-66DB28DB5A00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1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C40A-FBBF-47F1-AF1C-B3CC4D5DF21B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21/11/2016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447A-C061-4668-AB21-66DB28DB5A00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9500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C40A-FBBF-47F1-AF1C-B3CC4D5DF21B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21/11/2016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447A-C061-4668-AB21-66DB28DB5A00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9003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C40A-FBBF-47F1-AF1C-B3CC4D5DF21B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21/11/2016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447A-C061-4668-AB21-66DB28DB5A00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4609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C40A-FBBF-47F1-AF1C-B3CC4D5DF21B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21/11/2016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447A-C061-4668-AB21-66DB28DB5A00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9174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C40A-FBBF-47F1-AF1C-B3CC4D5DF21B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21/11/2016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447A-C061-4668-AB21-66DB28DB5A00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930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C40A-FBBF-47F1-AF1C-B3CC4D5DF21B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21/11/2016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447A-C061-4668-AB21-66DB28DB5A00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1154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C40A-FBBF-47F1-AF1C-B3CC4D5DF21B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21/11/2016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447A-C061-4668-AB21-66DB28DB5A00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5911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itle-Page-White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4348" y="500042"/>
            <a:ext cx="7772400" cy="1470025"/>
          </a:xfrm>
        </p:spPr>
        <p:txBody>
          <a:bodyPr anchor="b">
            <a:normAutofit/>
          </a:bodyPr>
          <a:lstStyle>
            <a:lvl1pPr algn="l">
              <a:defRPr sz="3000" cap="all"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4348" y="2214554"/>
            <a:ext cx="6400800" cy="500066"/>
          </a:xfrm>
        </p:spPr>
        <p:txBody>
          <a:bodyPr anchor="b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 smtClean="0"/>
              <a:t>October 09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688859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lver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itle-Page-GREY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4348" y="500042"/>
            <a:ext cx="7772400" cy="1470025"/>
          </a:xfrm>
        </p:spPr>
        <p:txBody>
          <a:bodyPr anchor="b">
            <a:normAutofit/>
          </a:bodyPr>
          <a:lstStyle>
            <a:lvl1pPr algn="l">
              <a:defRPr sz="3000" cap="all"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4348" y="2214554"/>
            <a:ext cx="6400800" cy="500066"/>
          </a:xfrm>
        </p:spPr>
        <p:txBody>
          <a:bodyPr anchor="b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 smtClean="0"/>
              <a:t>October 09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444232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3600" indent="-363600">
              <a:buFont typeface="Arial" pitchFamily="34" charset="0"/>
              <a:buChar char="•"/>
              <a:defRPr cap="none" baseline="0"/>
            </a:lvl1pPr>
            <a:lvl2pPr>
              <a:buFont typeface="Courier New" pitchFamily="49" charset="0"/>
              <a:buChar char="o"/>
              <a:defRPr sz="2200"/>
            </a:lvl2pPr>
            <a:lvl3pPr marL="1076400" indent="-363600">
              <a:buFont typeface="Wingdings" pitchFamily="2" charset="2"/>
              <a:buChar char="Ø"/>
              <a:defRPr/>
            </a:lvl3pPr>
            <a:lvl4pPr marL="1346400" indent="-270000">
              <a:buFont typeface="Arial" pitchFamily="34" charset="0"/>
              <a:buChar char="•"/>
              <a:defRPr/>
            </a:lvl4pPr>
            <a:lvl5pPr marL="1612800" indent="-270000">
              <a:buFont typeface="Courier New" pitchFamily="49" charset="0"/>
              <a:buChar char="o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78793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bg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bg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d lines.bmp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pic>
        <p:nvPicPr>
          <p:cNvPr id="6" name="Picture 5" descr="Header 1"/>
          <p:cNvPicPr/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808738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lver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lver lines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pic>
        <p:nvPicPr>
          <p:cNvPr id="6" name="Picture 5" descr="Header 1"/>
          <p:cNvPicPr/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4551936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 lines.bmp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pic>
        <p:nvPicPr>
          <p:cNvPr id="8" name="Picture 7" descr="Header 1"/>
          <p:cNvPicPr/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39958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lver 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ilver lines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pic>
        <p:nvPicPr>
          <p:cNvPr id="8" name="Picture 7" descr="Header 1"/>
          <p:cNvPicPr/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20993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5069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66667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itle 1"/>
          <p:cNvSpPr txBox="1">
            <a:spLocks/>
          </p:cNvSpPr>
          <p:nvPr userDrawn="1"/>
        </p:nvSpPr>
        <p:spPr>
          <a:xfrm>
            <a:off x="4716016" y="-1626"/>
            <a:ext cx="4418628" cy="3068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 cap="all" baseline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AU" sz="1600" i="1" cap="none" dirty="0" smtClean="0">
                <a:solidFill>
                  <a:srgbClr val="FFFFFF"/>
                </a:solidFill>
              </a:rPr>
              <a:t>Power of Choice – Metering Competition</a:t>
            </a:r>
            <a:endParaRPr lang="en-AU" sz="1600" i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422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sthead-Generic.jpg"/>
          <p:cNvPicPr>
            <a:picLocks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7600" cy="107899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472254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2" r:id="rId5"/>
    <p:sldLayoutId id="2147483653" r:id="rId6"/>
    <p:sldLayoutId id="2147483654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363538" indent="-363538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63538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613" indent="-268288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900" indent="-268288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329378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  <p:pic>
        <p:nvPicPr>
          <p:cNvPr id="6" name="Picture 5" descr="Header 1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3600" indent="-363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400" indent="-363600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64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800" indent="-2700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sthead-Generic.jpg"/>
          <p:cNvPicPr>
            <a:picLocks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9147600" cy="107899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329378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>
                <a:solidFill>
                  <a:srgbClr val="1E4164"/>
                </a:solidFill>
              </a:rPr>
              <a:t>SLIDE </a:t>
            </a:r>
            <a:fld id="{B602A6DE-BF6F-4EAB-917C-8134D0F37D4B}" type="slidenum">
              <a:rPr lang="en-AU" sz="1100" smtClean="0">
                <a:solidFill>
                  <a:srgbClr val="1E4164"/>
                </a:solidFill>
              </a:rPr>
              <a:pPr algn="r"/>
              <a:t>‹#›</a:t>
            </a:fld>
            <a:endParaRPr lang="en-AU" sz="1100" dirty="0">
              <a:solidFill>
                <a:srgbClr val="1E41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284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363600" indent="-363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ts val="528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400" indent="-363600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64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800" indent="-270000" algn="l" defTabSz="914400" rtl="0" eaLnBrk="1" latinLnBrk="0" hangingPunct="1">
        <a:spcBef>
          <a:spcPts val="384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BC40A-FBBF-47F1-AF1C-B3CC4D5DF21B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21/11/2016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C447A-C061-4668-AB21-66DB28DB5A00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393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sthead-Generic.jpg"/>
          <p:cNvPicPr>
            <a:picLocks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9147600" cy="107899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329378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>
                <a:solidFill>
                  <a:srgbClr val="1E4164"/>
                </a:solidFill>
              </a:rPr>
              <a:t>SLIDE </a:t>
            </a:r>
            <a:fld id="{B602A6DE-BF6F-4EAB-917C-8134D0F37D4B}" type="slidenum">
              <a:rPr lang="en-AU" sz="1100" smtClean="0">
                <a:solidFill>
                  <a:srgbClr val="1E4164"/>
                </a:solidFill>
              </a:rPr>
              <a:pPr algn="r"/>
              <a:t>‹#›</a:t>
            </a:fld>
            <a:endParaRPr lang="en-AU" sz="1100" dirty="0">
              <a:solidFill>
                <a:srgbClr val="1E41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10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363600" indent="-363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ts val="528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400" indent="-363600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64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800" indent="-270000" algn="l" defTabSz="914400" rtl="0" eaLnBrk="1" latinLnBrk="0" hangingPunct="1">
        <a:spcBef>
          <a:spcPts val="384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poc@aemo.com.au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hyperlink" Target="http://www.aemo.com.au/About-the-Industry/~/media/Files/About%20the%20industry/Working%20Groups/2016/External%202016%20Industry%20Meeting%20Schedule.ashx" TargetMode="Externa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.vml"/><Relationship Id="rId6" Type="http://schemas.openxmlformats.org/officeDocument/2006/relationships/hyperlink" Target="mailto:poc@aemo.com.au" TargetMode="External"/><Relationship Id="rId5" Type="http://schemas.openxmlformats.org/officeDocument/2006/relationships/image" Target="../media/image9.emf"/><Relationship Id="rId4" Type="http://schemas.openxmlformats.org/officeDocument/2006/relationships/package" Target="../embeddings/Microsoft_Visio_Drawing1.vsd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hyperlink" Target="http://www.aemo.com.au/About-the-Industry/~/media/Files/About%20the%20industry/Working%20Groups/2016/External%202016%20Industry%20Meeting%20Schedule.ashx" TargetMode="Externa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2.vml"/><Relationship Id="rId6" Type="http://schemas.openxmlformats.org/officeDocument/2006/relationships/hyperlink" Target="mailto:poc@aemo.com.au" TargetMode="External"/><Relationship Id="rId5" Type="http://schemas.openxmlformats.org/officeDocument/2006/relationships/image" Target="../media/image9.emf"/><Relationship Id="rId4" Type="http://schemas.openxmlformats.org/officeDocument/2006/relationships/package" Target="../embeddings/Microsoft_Visio_Drawing2.vsd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emo.com.au/Electricity/National-Electricity-Market-NEM/Power-of-Choic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emo.com.au/Stakeholder-Consultation/Consultations/Power-of-Choice---AEMO-Procedure-Changes-Package-2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Power of Choice – Program Consultative Forum (Poc-PCF) Meeting pack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25 November 2016</a:t>
            </a:r>
            <a:endParaRPr lang="en-AU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714348" y="6143644"/>
            <a:ext cx="385765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Presented</a:t>
            </a:r>
            <a:r>
              <a:rPr kumimoji="0" lang="en-AU" sz="1400" b="0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BY Michael </a:t>
            </a:r>
            <a:r>
              <a:rPr kumimoji="0" lang="en-AU" sz="1400" b="0" i="0" u="none" strike="noStrike" kern="1200" cap="all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ryan</a:t>
            </a:r>
            <a:endParaRPr kumimoji="0" lang="en-AU" sz="1400" b="0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PCF Forward Plan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Forward Meeting Plan</a:t>
            </a:r>
            <a:endParaRPr lang="en-AU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3487820"/>
              </p:ext>
            </p:extLst>
          </p:nvPr>
        </p:nvGraphicFramePr>
        <p:xfrm>
          <a:off x="4499992" y="1268760"/>
          <a:ext cx="4176464" cy="46085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5557"/>
                <a:gridCol w="1290907"/>
              </a:tblGrid>
              <a:tr h="306275">
                <a:tc>
                  <a:txBody>
                    <a:bodyPr/>
                    <a:lstStyle/>
                    <a:p>
                      <a:pPr algn="l" fontAlgn="b"/>
                      <a:r>
                        <a:rPr lang="en-AU" sz="1600" b="1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POC-PCF meeting dates</a:t>
                      </a:r>
                      <a:endParaRPr lang="en-AU" sz="1600" b="1" u="none" strike="noStrike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600" b="1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Dates</a:t>
                      </a:r>
                      <a:endParaRPr lang="en-AU" sz="1600" b="1" u="none" strike="noStrike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890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POC-PCF Meeting #1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16-Sep-16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8890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POC-PCF Meeting #2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7-Oct-16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8890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POC-PCF Meeting #3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15-Nov-16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8890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POC-PCF Meeting #4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15-Dec-16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68890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POC-PCF Meeting #5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AU" sz="1400" u="none" strike="noStrike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06-Feb-17</a:t>
                      </a:r>
                      <a:endParaRPr lang="en-AU" sz="1400" u="none" strike="noStrike" kern="12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68890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POC-PCF Meeting #6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23-Feb-17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890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POC-PCF Meeting #7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23-Mar-17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890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POC-PCF Meeting #8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20-Apr-17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890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POC-PCF Meeting #9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25-May-17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890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POC-PCF Meeting #10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22-Jun-17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890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POC-PCF Meeting #11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27-Jul-17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890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POC-PCF Meeting #12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24-Aug-17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890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POC-PCF Meeting #13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28-Sep-17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890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POC-PCF Meeting #14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26-Oct-17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890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POC-PCF Meeting #15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23-Nov-17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890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POC-PCF Meeting #16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14-Dec-17</a:t>
                      </a:r>
                      <a:endParaRPr lang="en-AU" sz="1400" b="0" i="0" u="none" strike="noStrike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67" marR="5867" marT="586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79512" y="1357298"/>
            <a:ext cx="4248472" cy="47688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2000" dirty="0" smtClean="0"/>
              <a:t>POC-PCF forward meeting plan:</a:t>
            </a:r>
          </a:p>
          <a:p>
            <a:r>
              <a:rPr lang="en-AU" sz="2000" dirty="0" smtClean="0"/>
              <a:t>Monthly meetings</a:t>
            </a:r>
          </a:p>
          <a:p>
            <a:r>
              <a:rPr lang="en-AU" sz="2000" dirty="0" smtClean="0"/>
              <a:t>Ad-hoc meetings can be arranged</a:t>
            </a:r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r>
              <a:rPr lang="en-AU" sz="2000" dirty="0" smtClean="0"/>
              <a:t>Facilities: </a:t>
            </a:r>
          </a:p>
          <a:p>
            <a:r>
              <a:rPr lang="en-AU" sz="2000" dirty="0" smtClean="0"/>
              <a:t>Melbourne, Sydney, Brisbane, Adelaide offices</a:t>
            </a:r>
          </a:p>
          <a:p>
            <a:r>
              <a:rPr lang="en-AU" sz="2000" dirty="0" smtClean="0"/>
              <a:t>Video conference</a:t>
            </a:r>
          </a:p>
          <a:p>
            <a:r>
              <a:rPr lang="en-AU" sz="2000" dirty="0" smtClean="0"/>
              <a:t>Webinar (when required) </a:t>
            </a:r>
          </a:p>
          <a:p>
            <a:pPr marL="0" indent="0">
              <a:buNone/>
            </a:pPr>
            <a:endParaRPr lang="en-AU" sz="2000" dirty="0" smtClean="0"/>
          </a:p>
          <a:p>
            <a:pPr marL="0" indent="0">
              <a:buNone/>
            </a:pP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87556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Questions &amp; Contacts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268760"/>
            <a:ext cx="3888432" cy="516804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AU" b="1" dirty="0" smtClean="0"/>
              <a:t>Program:</a:t>
            </a:r>
          </a:p>
          <a:p>
            <a:r>
              <a:rPr lang="en-AU" sz="2100" dirty="0" smtClean="0"/>
              <a:t>Antara Mascarenhas </a:t>
            </a:r>
          </a:p>
          <a:p>
            <a:r>
              <a:rPr lang="en-AU" sz="2100" dirty="0" smtClean="0"/>
              <a:t>Ben Healy</a:t>
            </a:r>
          </a:p>
          <a:p>
            <a:r>
              <a:rPr lang="en-AU" sz="2100" dirty="0" smtClean="0"/>
              <a:t>Mike Ryan</a:t>
            </a:r>
          </a:p>
          <a:p>
            <a:pPr marL="0" indent="0">
              <a:buNone/>
            </a:pPr>
            <a:endParaRPr lang="en-AU" b="1" dirty="0" smtClean="0"/>
          </a:p>
          <a:p>
            <a:pPr marL="0" indent="0">
              <a:buNone/>
            </a:pPr>
            <a:r>
              <a:rPr lang="en-AU" b="1" dirty="0" smtClean="0"/>
              <a:t>Procedures:</a:t>
            </a:r>
          </a:p>
          <a:p>
            <a:r>
              <a:rPr lang="en-AU" sz="2100" dirty="0" smtClean="0"/>
              <a:t>Tim Sheridan</a:t>
            </a:r>
          </a:p>
          <a:p>
            <a:pPr marL="0" indent="0">
              <a:buNone/>
            </a:pPr>
            <a:endParaRPr lang="en-AU" b="1" dirty="0"/>
          </a:p>
          <a:p>
            <a:pPr marL="0" indent="0">
              <a:buNone/>
            </a:pPr>
            <a:r>
              <a:rPr lang="en-AU" b="1" dirty="0" smtClean="0"/>
              <a:t>B2B Procedures:</a:t>
            </a:r>
          </a:p>
          <a:p>
            <a:r>
              <a:rPr lang="en-AU" sz="2100" dirty="0" smtClean="0"/>
              <a:t>Chris Cormack</a:t>
            </a:r>
          </a:p>
          <a:p>
            <a:pPr marL="0" indent="0">
              <a:buNone/>
            </a:pPr>
            <a:endParaRPr lang="en-AU" b="1" dirty="0"/>
          </a:p>
          <a:p>
            <a:pPr marL="0" indent="0">
              <a:buNone/>
            </a:pPr>
            <a:r>
              <a:rPr lang="en-AU" b="1" dirty="0" smtClean="0"/>
              <a:t>Readiness:</a:t>
            </a:r>
          </a:p>
          <a:p>
            <a:r>
              <a:rPr lang="en-AU" sz="2100" dirty="0" smtClean="0"/>
              <a:t>Slavko Jovanoski</a:t>
            </a:r>
          </a:p>
          <a:p>
            <a:r>
              <a:rPr lang="en-AU" sz="2100" dirty="0" smtClean="0"/>
              <a:t>Kerry Galloway</a:t>
            </a:r>
          </a:p>
          <a:p>
            <a:pPr marL="0" indent="0">
              <a:buNone/>
            </a:pPr>
            <a:endParaRPr lang="en-AU" b="1" dirty="0"/>
          </a:p>
          <a:p>
            <a:pPr marL="0" indent="0">
              <a:buNone/>
            </a:pPr>
            <a:r>
              <a:rPr lang="en-AU" b="1" dirty="0" smtClean="0"/>
              <a:t>Systems:</a:t>
            </a:r>
          </a:p>
          <a:p>
            <a:r>
              <a:rPr lang="en-AU" sz="2100" dirty="0" smtClean="0"/>
              <a:t>James Kevil 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860032" y="1628800"/>
            <a:ext cx="2592288" cy="2136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3538" indent="-363538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92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63538" algn="l" defTabSz="914400" rtl="0" eaLnBrk="1" latinLnBrk="0" hangingPunct="1">
              <a:spcBef>
                <a:spcPct val="20000"/>
              </a:spcBef>
              <a:buFont typeface="Wingdings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44613" indent="-268288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2900" indent="-268288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n-AU" b="1" dirty="0"/>
          </a:p>
          <a:p>
            <a:pPr marL="0" indent="0">
              <a:buFont typeface="Arial" pitchFamily="34" charset="0"/>
              <a:buNone/>
            </a:pPr>
            <a:r>
              <a:rPr lang="en-AU" b="1" dirty="0" smtClean="0"/>
              <a:t>Email: </a:t>
            </a:r>
            <a:endParaRPr lang="en-AU" sz="21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5868144" y="2060848"/>
            <a:ext cx="29979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hlinkClick r:id="rId2"/>
              </a:rPr>
              <a:t>poc@aemo.com.au</a:t>
            </a:r>
            <a:endParaRPr lang="en-AU" sz="2400" b="1" dirty="0"/>
          </a:p>
        </p:txBody>
      </p:sp>
    </p:spTree>
    <p:extLst>
      <p:ext uri="{BB962C8B-B14F-4D97-AF65-F5344CB8AC3E}">
        <p14:creationId xmlns:p14="http://schemas.microsoft.com/office/powerpoint/2010/main" val="285025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Program Overview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2485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77281" y="477279"/>
          <a:ext cx="9003324" cy="60660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398"/>
                <a:gridCol w="27325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  <a:gridCol w="272828"/>
              </a:tblGrid>
              <a:tr h="203822">
                <a:tc gridSpan="7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2015</a:t>
                      </a:r>
                      <a:endParaRPr lang="en-AU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gridSpan="1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2016</a:t>
                      </a:r>
                      <a:endParaRPr lang="en-AU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gridSpan="1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2017</a:t>
                      </a:r>
                      <a:endParaRPr lang="en-AU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2018</a:t>
                      </a:r>
                      <a:endParaRPr lang="en-AU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</a:tr>
              <a:tr h="24523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JUL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JAN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FEB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APR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MAY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JUL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JAN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FEB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APR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MAY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JUL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JAN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FEB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617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4" name="Rounded Rectangle 213"/>
          <p:cNvSpPr/>
          <p:nvPr/>
        </p:nvSpPr>
        <p:spPr>
          <a:xfrm>
            <a:off x="1313439" y="6403320"/>
            <a:ext cx="7718643" cy="196921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en-AU" sz="525" dirty="0" smtClean="0">
                <a:solidFill>
                  <a:prstClr val="black"/>
                </a:solidFill>
              </a:rPr>
              <a:t>Working Groups’</a:t>
            </a:r>
            <a:endParaRPr lang="en-AU" sz="525" dirty="0">
              <a:solidFill>
                <a:prstClr val="black"/>
              </a:solidFill>
            </a:endParaRPr>
          </a:p>
        </p:txBody>
      </p:sp>
      <p:grpSp>
        <p:nvGrpSpPr>
          <p:cNvPr id="242" name="Group 241"/>
          <p:cNvGrpSpPr/>
          <p:nvPr/>
        </p:nvGrpSpPr>
        <p:grpSpPr>
          <a:xfrm>
            <a:off x="4716016" y="366266"/>
            <a:ext cx="381083" cy="6191600"/>
            <a:chOff x="4268475" y="366266"/>
            <a:chExt cx="381083" cy="6191600"/>
          </a:xfrm>
        </p:grpSpPr>
        <p:sp>
          <p:nvSpPr>
            <p:cNvPr id="241" name="Rectangle 240"/>
            <p:cNvSpPr>
              <a:spLocks noChangeArrowheads="1"/>
            </p:cNvSpPr>
            <p:nvPr/>
          </p:nvSpPr>
          <p:spPr bwMode="auto">
            <a:xfrm>
              <a:off x="4268475" y="366266"/>
              <a:ext cx="381083" cy="97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noAutofit/>
            </a:bodyPr>
            <a:lstStyle/>
            <a:p>
              <a:pPr algn="ctr"/>
              <a:r>
                <a:rPr lang="en-AU" sz="525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Today</a:t>
              </a:r>
              <a:endParaRPr lang="en-AU" sz="45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36" name="Straight Connector 235"/>
            <p:cNvCxnSpPr/>
            <p:nvPr/>
          </p:nvCxnSpPr>
          <p:spPr>
            <a:xfrm>
              <a:off x="4462758" y="477279"/>
              <a:ext cx="3200" cy="6080587"/>
            </a:xfrm>
            <a:prstGeom prst="line">
              <a:avLst/>
            </a:prstGeom>
            <a:ln w="1270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1" name="Rounded Rectangle 210"/>
          <p:cNvSpPr/>
          <p:nvPr/>
        </p:nvSpPr>
        <p:spPr>
          <a:xfrm>
            <a:off x="3346935" y="6183529"/>
            <a:ext cx="4984754" cy="198000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en-AU" sz="525" dirty="0" smtClean="0">
                <a:solidFill>
                  <a:prstClr val="black"/>
                </a:solidFill>
              </a:rPr>
              <a:t>Planned Transitional and New IEC Meetings</a:t>
            </a:r>
            <a:endParaRPr lang="en-AU" sz="525" dirty="0">
              <a:solidFill>
                <a:prstClr val="black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52001"/>
            <a:ext cx="203032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7989145" y="65696"/>
          <a:ext cx="1060847" cy="358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Visio" r:id="rId4" imgW="1409824" imgH="476280" progId="Visio.Drawing.15">
                  <p:embed/>
                </p:oleObj>
              </mc:Choice>
              <mc:Fallback>
                <p:oleObj name="Visio" r:id="rId4" imgW="1409824" imgH="476280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9145" y="65696"/>
                        <a:ext cx="1060847" cy="35837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3373" y="41409"/>
            <a:ext cx="308834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AU" altLang="en-US" sz="135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Power of Choice (PoC) Program Overview</a:t>
            </a:r>
            <a:endParaRPr lang="en-AU" altLang="en-US" sz="135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altLang="en-US" sz="6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High Level Program </a:t>
            </a:r>
            <a:r>
              <a:rPr lang="en-AU" altLang="en-US" sz="6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V4.5 </a:t>
            </a:r>
            <a:r>
              <a:rPr lang="en-AU" altLang="en-US" sz="6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en-AU" altLang="en-US" sz="6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17 November 16</a:t>
            </a:r>
            <a:endParaRPr lang="en-AU" altLang="en-US" sz="600" dirty="0">
              <a:solidFill>
                <a:prstClr val="black"/>
              </a:solidFill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3586" y="6668479"/>
            <a:ext cx="1395254" cy="161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AU" altLang="en-US" sz="6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For Information: </a:t>
            </a:r>
            <a:r>
              <a:rPr lang="en-AU" altLang="en-US" sz="6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poc@aemo.com.au</a:t>
            </a:r>
            <a:r>
              <a:rPr lang="en-AU" altLang="en-US" sz="6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Flowchart: Decision 9"/>
          <p:cNvSpPr>
            <a:spLocks noChangeArrowheads="1"/>
          </p:cNvSpPr>
          <p:nvPr/>
        </p:nvSpPr>
        <p:spPr bwMode="auto">
          <a:xfrm>
            <a:off x="1587444" y="921164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00051" y="1027259"/>
            <a:ext cx="405289" cy="511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US" sz="525" dirty="0">
                <a:solidFill>
                  <a:srgbClr val="000000"/>
                </a:solidFill>
                <a:latin typeface="Arial Black" panose="020B0A04020102020204" pitchFamily="34" charset="0"/>
              </a:rPr>
              <a:t>26 Nov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MC</a:t>
            </a:r>
          </a:p>
          <a:p>
            <a:pPr algn="ctr"/>
            <a:r>
              <a:rPr lang="en-US" sz="45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Final Determination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Flowchart: Decision 11"/>
          <p:cNvSpPr>
            <a:spLocks noChangeArrowheads="1"/>
          </p:cNvSpPr>
          <p:nvPr/>
        </p:nvSpPr>
        <p:spPr bwMode="auto">
          <a:xfrm>
            <a:off x="914611" y="921164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4" name="Flowchart: Decision 13"/>
          <p:cNvSpPr>
            <a:spLocks noChangeArrowheads="1"/>
          </p:cNvSpPr>
          <p:nvPr/>
        </p:nvSpPr>
        <p:spPr bwMode="auto">
          <a:xfrm>
            <a:off x="1846156" y="921164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644921" y="1366566"/>
            <a:ext cx="460463" cy="26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US" sz="525" dirty="0">
                <a:solidFill>
                  <a:srgbClr val="000000"/>
                </a:solidFill>
                <a:latin typeface="Arial Black" panose="020B0A04020102020204" pitchFamily="34" charset="0"/>
              </a:rPr>
              <a:t>17 Dec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EN Final Determination</a:t>
            </a:r>
          </a:p>
          <a:p>
            <a:pPr algn="ctr"/>
            <a:r>
              <a:rPr lang="en-US" sz="45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MRP Draft Determination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Flowchart: Decision 15"/>
          <p:cNvSpPr>
            <a:spLocks noChangeArrowheads="1"/>
          </p:cNvSpPr>
          <p:nvPr/>
        </p:nvSpPr>
        <p:spPr bwMode="auto">
          <a:xfrm>
            <a:off x="2572436" y="921164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316050" y="1023520"/>
            <a:ext cx="405289" cy="30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10 Mar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MRP</a:t>
            </a:r>
          </a:p>
          <a:p>
            <a:pPr algn="ctr"/>
            <a:r>
              <a:rPr lang="en-US" sz="45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Final Determination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Flowchart: Decision 17"/>
          <p:cNvSpPr>
            <a:spLocks noChangeArrowheads="1"/>
          </p:cNvSpPr>
          <p:nvPr/>
        </p:nvSpPr>
        <p:spPr bwMode="auto">
          <a:xfrm>
            <a:off x="4137485" y="921164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954719" y="1027259"/>
            <a:ext cx="399635" cy="36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>
                <a:solidFill>
                  <a:srgbClr val="000000"/>
                </a:solidFill>
                <a:latin typeface="Arial Black" panose="020B0A04020102020204" pitchFamily="34" charset="0"/>
              </a:rPr>
              <a:t>1 </a:t>
            </a:r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Sep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EN &amp; MC &amp; MRP </a:t>
            </a:r>
          </a:p>
          <a:p>
            <a:pPr algn="ctr"/>
            <a:r>
              <a:rPr lang="en-US" sz="45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Procedures Published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Flowchart: Decision 19"/>
          <p:cNvSpPr>
            <a:spLocks noChangeArrowheads="1"/>
          </p:cNvSpPr>
          <p:nvPr/>
        </p:nvSpPr>
        <p:spPr bwMode="auto">
          <a:xfrm>
            <a:off x="5778476" y="921164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5549878" y="1011357"/>
            <a:ext cx="488229" cy="511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>
                <a:solidFill>
                  <a:srgbClr val="000000"/>
                </a:solidFill>
                <a:latin typeface="Arial Black" panose="020B0A04020102020204" pitchFamily="34" charset="0"/>
              </a:rPr>
              <a:t>1 Mar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MC </a:t>
            </a:r>
            <a:endParaRPr lang="en-US" sz="45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Registration &amp; EN MSL and Accreditation Documentation </a:t>
            </a:r>
            <a:r>
              <a:rPr lang="en-US" sz="45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Published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Flowchart: Decision 21"/>
          <p:cNvSpPr>
            <a:spLocks noChangeArrowheads="1"/>
          </p:cNvSpPr>
          <p:nvPr/>
        </p:nvSpPr>
        <p:spPr bwMode="auto">
          <a:xfrm>
            <a:off x="8241261" y="921164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7930806" y="1027259"/>
            <a:ext cx="716826" cy="511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1 </a:t>
            </a:r>
            <a:r>
              <a:rPr lang="en-AU" sz="525" dirty="0">
                <a:solidFill>
                  <a:srgbClr val="000000"/>
                </a:solidFill>
                <a:latin typeface="Arial Black" panose="020B0A04020102020204" pitchFamily="34" charset="0"/>
              </a:rPr>
              <a:t>Dec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EN &amp; MC &amp; </a:t>
            </a:r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MRP &amp; B2B</a:t>
            </a:r>
            <a:endParaRPr lang="en-US" sz="45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sz="45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Effective Date (Go-Live</a:t>
            </a:r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)</a:t>
            </a:r>
          </a:p>
          <a:p>
            <a:pPr algn="ctr"/>
            <a:endParaRPr lang="en-US" sz="450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DNSPs &amp; Retailers to publish amended standard contracts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873091" y="1000319"/>
            <a:ext cx="0" cy="310449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1523353" y="6680021"/>
            <a:ext cx="1851415" cy="13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AU" altLang="en-US" sz="45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EN = Embedded </a:t>
            </a:r>
            <a:r>
              <a:rPr lang="en-AU" altLang="en-US" sz="45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Network, MRP </a:t>
            </a:r>
            <a:r>
              <a:rPr lang="en-AU" altLang="en-US" sz="45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AU" altLang="en-US" sz="45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Meter </a:t>
            </a:r>
            <a:r>
              <a:rPr lang="en-AU" altLang="en-US" sz="45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Replacement Processes</a:t>
            </a: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3212311" y="6680021"/>
            <a:ext cx="1773782" cy="13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AU" altLang="en-US" sz="45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MC = Metering </a:t>
            </a:r>
            <a:r>
              <a:rPr lang="en-AU" altLang="en-US" sz="45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Competition, SMP </a:t>
            </a:r>
            <a:r>
              <a:rPr lang="en-AU" altLang="en-US" sz="45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= Shared Market Protocols</a:t>
            </a:r>
          </a:p>
        </p:txBody>
      </p:sp>
      <p:sp>
        <p:nvSpPr>
          <p:cNvPr id="31" name="Flowchart: Decision 30"/>
          <p:cNvSpPr>
            <a:spLocks noChangeArrowheads="1"/>
          </p:cNvSpPr>
          <p:nvPr/>
        </p:nvSpPr>
        <p:spPr bwMode="auto">
          <a:xfrm>
            <a:off x="1222747" y="921164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1015156" y="1366566"/>
            <a:ext cx="427256" cy="3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>
                <a:solidFill>
                  <a:srgbClr val="000000"/>
                </a:solidFill>
                <a:latin typeface="Arial Black" panose="020B0A04020102020204" pitchFamily="34" charset="0"/>
              </a:rPr>
              <a:t>Oct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SMP Advice published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14985" y="1963912"/>
            <a:ext cx="1151094" cy="1980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00" dirty="0" smtClean="0">
                <a:solidFill>
                  <a:prstClr val="white"/>
                </a:solidFill>
              </a:rPr>
              <a:t>EN/MC/MRP WP </a:t>
            </a:r>
            <a:r>
              <a:rPr lang="en-AU" sz="500" dirty="0">
                <a:solidFill>
                  <a:prstClr val="white"/>
                </a:solidFill>
              </a:rPr>
              <a:t>1 Procedure Consultation</a:t>
            </a:r>
          </a:p>
        </p:txBody>
      </p:sp>
      <p:sp>
        <p:nvSpPr>
          <p:cNvPr id="36" name="Rectangle 35"/>
          <p:cNvSpPr/>
          <p:nvPr/>
        </p:nvSpPr>
        <p:spPr>
          <a:xfrm>
            <a:off x="3226693" y="2215791"/>
            <a:ext cx="1314655" cy="19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00" dirty="0" smtClean="0">
                <a:solidFill>
                  <a:prstClr val="black"/>
                </a:solidFill>
              </a:rPr>
              <a:t>EN/MC/MRP </a:t>
            </a:r>
            <a:r>
              <a:rPr lang="en-AU" sz="500" dirty="0">
                <a:solidFill>
                  <a:prstClr val="black"/>
                </a:solidFill>
              </a:rPr>
              <a:t>Package 2 Development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541348" y="2215791"/>
            <a:ext cx="1254063" cy="1980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00" dirty="0" smtClean="0">
                <a:solidFill>
                  <a:prstClr val="white"/>
                </a:solidFill>
              </a:rPr>
              <a:t>EN/MC/MRP WP 2</a:t>
            </a:r>
          </a:p>
          <a:p>
            <a:pPr algn="ctr"/>
            <a:r>
              <a:rPr lang="en-AU" sz="500" dirty="0" smtClean="0">
                <a:solidFill>
                  <a:prstClr val="white"/>
                </a:solidFill>
              </a:rPr>
              <a:t>Procedure </a:t>
            </a:r>
            <a:r>
              <a:rPr lang="en-AU" sz="500" dirty="0">
                <a:solidFill>
                  <a:prstClr val="white"/>
                </a:solidFill>
              </a:rPr>
              <a:t>Consultation</a:t>
            </a:r>
          </a:p>
        </p:txBody>
      </p:sp>
      <p:sp>
        <p:nvSpPr>
          <p:cNvPr id="39" name="Flowchart: Decision 38"/>
          <p:cNvSpPr>
            <a:spLocks noChangeArrowheads="1"/>
          </p:cNvSpPr>
          <p:nvPr/>
        </p:nvSpPr>
        <p:spPr bwMode="auto">
          <a:xfrm>
            <a:off x="1898051" y="6471290"/>
            <a:ext cx="54000" cy="56822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40" name="Flowchart: Decision 39"/>
          <p:cNvSpPr>
            <a:spLocks noChangeArrowheads="1"/>
          </p:cNvSpPr>
          <p:nvPr/>
        </p:nvSpPr>
        <p:spPr bwMode="auto">
          <a:xfrm>
            <a:off x="2361836" y="6471290"/>
            <a:ext cx="54000" cy="56822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41" name="Flowchart: Decision 40"/>
          <p:cNvSpPr>
            <a:spLocks noChangeArrowheads="1"/>
          </p:cNvSpPr>
          <p:nvPr/>
        </p:nvSpPr>
        <p:spPr bwMode="auto">
          <a:xfrm>
            <a:off x="2105971" y="6471290"/>
            <a:ext cx="54000" cy="56822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42" name="Flowchart: Decision 41"/>
          <p:cNvSpPr>
            <a:spLocks noChangeArrowheads="1"/>
          </p:cNvSpPr>
          <p:nvPr/>
        </p:nvSpPr>
        <p:spPr bwMode="auto">
          <a:xfrm>
            <a:off x="2270529" y="6471290"/>
            <a:ext cx="54000" cy="56822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43" name="Flowchart: Decision 42"/>
          <p:cNvSpPr>
            <a:spLocks noChangeArrowheads="1"/>
          </p:cNvSpPr>
          <p:nvPr/>
        </p:nvSpPr>
        <p:spPr bwMode="auto">
          <a:xfrm>
            <a:off x="2489701" y="6471290"/>
            <a:ext cx="54000" cy="56822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44" name="Flowchart: Decision 43"/>
          <p:cNvSpPr>
            <a:spLocks noChangeArrowheads="1"/>
          </p:cNvSpPr>
          <p:nvPr/>
        </p:nvSpPr>
        <p:spPr bwMode="auto">
          <a:xfrm>
            <a:off x="2618332" y="6471290"/>
            <a:ext cx="54000" cy="56822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6814407" y="6680021"/>
            <a:ext cx="2352638" cy="13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AU" altLang="en-US" sz="45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For detailed meeting schedule and agendas, see </a:t>
            </a:r>
            <a:r>
              <a:rPr lang="en-AU" altLang="en-US" sz="45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AU" altLang="en-US" sz="45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2016 industry meeting schedule. </a:t>
            </a:r>
            <a:endParaRPr lang="en-AU" altLang="en-US" sz="45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362124" y="2478023"/>
            <a:ext cx="1523305" cy="19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00" dirty="0" smtClean="0">
                <a:solidFill>
                  <a:prstClr val="black"/>
                </a:solidFill>
              </a:rPr>
              <a:t>Package </a:t>
            </a:r>
            <a:r>
              <a:rPr lang="en-AU" sz="500" dirty="0">
                <a:solidFill>
                  <a:prstClr val="black"/>
                </a:solidFill>
              </a:rPr>
              <a:t>3 </a:t>
            </a:r>
            <a:r>
              <a:rPr lang="en-AU" sz="500" dirty="0" smtClean="0">
                <a:solidFill>
                  <a:prstClr val="black"/>
                </a:solidFill>
              </a:rPr>
              <a:t>‘As Built’ Development</a:t>
            </a:r>
            <a:endParaRPr lang="en-AU" sz="500" dirty="0">
              <a:solidFill>
                <a:prstClr val="black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898841" y="2478023"/>
            <a:ext cx="1384823" cy="1980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00" dirty="0" smtClean="0">
                <a:solidFill>
                  <a:prstClr val="white"/>
                </a:solidFill>
              </a:rPr>
              <a:t> WP </a:t>
            </a:r>
            <a:r>
              <a:rPr lang="en-AU" sz="500" dirty="0">
                <a:solidFill>
                  <a:prstClr val="white"/>
                </a:solidFill>
              </a:rPr>
              <a:t>3 </a:t>
            </a:r>
            <a:r>
              <a:rPr lang="en-AU" sz="500" dirty="0" smtClean="0">
                <a:solidFill>
                  <a:prstClr val="white"/>
                </a:solidFill>
              </a:rPr>
              <a:t>&amp; ‘As built’ Procedure Consultation (If required)</a:t>
            </a:r>
            <a:endParaRPr lang="en-AU" sz="500" dirty="0">
              <a:solidFill>
                <a:prstClr val="white"/>
              </a:solidFill>
            </a:endParaRPr>
          </a:p>
        </p:txBody>
      </p:sp>
      <p:sp>
        <p:nvSpPr>
          <p:cNvPr id="65" name="Flowchart: Decision 64"/>
          <p:cNvSpPr>
            <a:spLocks noChangeArrowheads="1"/>
          </p:cNvSpPr>
          <p:nvPr/>
        </p:nvSpPr>
        <p:spPr bwMode="auto">
          <a:xfrm>
            <a:off x="1339610" y="6476708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66" name="Flowchart: Decision 65"/>
          <p:cNvSpPr>
            <a:spLocks noChangeArrowheads="1"/>
          </p:cNvSpPr>
          <p:nvPr/>
        </p:nvSpPr>
        <p:spPr bwMode="auto">
          <a:xfrm>
            <a:off x="1609221" y="6476708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75" name="Flowchart: Decision 74"/>
          <p:cNvSpPr>
            <a:spLocks noChangeArrowheads="1"/>
          </p:cNvSpPr>
          <p:nvPr/>
        </p:nvSpPr>
        <p:spPr bwMode="auto">
          <a:xfrm>
            <a:off x="5993444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77" name="Flowchart: Decision 76"/>
          <p:cNvSpPr>
            <a:spLocks noChangeArrowheads="1"/>
          </p:cNvSpPr>
          <p:nvPr/>
        </p:nvSpPr>
        <p:spPr bwMode="auto">
          <a:xfrm>
            <a:off x="6128809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80" name="Flowchart: Decision 79"/>
          <p:cNvSpPr>
            <a:spLocks noChangeArrowheads="1"/>
          </p:cNvSpPr>
          <p:nvPr/>
        </p:nvSpPr>
        <p:spPr bwMode="auto">
          <a:xfrm>
            <a:off x="5724828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 rot="5400000">
            <a:off x="31560" y="2057713"/>
            <a:ext cx="553998" cy="36078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AU" sz="800" dirty="0" smtClean="0">
                <a:solidFill>
                  <a:prstClr val="black"/>
                </a:solidFill>
              </a:rPr>
              <a:t>MC / </a:t>
            </a:r>
          </a:p>
          <a:p>
            <a:r>
              <a:rPr lang="en-AU" sz="800" dirty="0" smtClean="0">
                <a:solidFill>
                  <a:prstClr val="black"/>
                </a:solidFill>
              </a:rPr>
              <a:t>EN /</a:t>
            </a:r>
          </a:p>
          <a:p>
            <a:r>
              <a:rPr lang="en-AU" sz="800" dirty="0" smtClean="0">
                <a:solidFill>
                  <a:prstClr val="black"/>
                </a:solidFill>
              </a:rPr>
              <a:t>MRP</a:t>
            </a:r>
            <a:endParaRPr lang="en-AU" sz="800" dirty="0">
              <a:solidFill>
                <a:prstClr val="black"/>
              </a:solidFill>
            </a:endParaRPr>
          </a:p>
        </p:txBody>
      </p:sp>
      <p:cxnSp>
        <p:nvCxnSpPr>
          <p:cNvPr id="102" name="Straight Connector 101"/>
          <p:cNvCxnSpPr/>
          <p:nvPr/>
        </p:nvCxnSpPr>
        <p:spPr>
          <a:xfrm flipH="1">
            <a:off x="3807867" y="1000319"/>
            <a:ext cx="100884" cy="307592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Flowchart: Decision 126"/>
          <p:cNvSpPr>
            <a:spLocks noChangeArrowheads="1"/>
          </p:cNvSpPr>
          <p:nvPr/>
        </p:nvSpPr>
        <p:spPr bwMode="auto">
          <a:xfrm>
            <a:off x="8331688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33" name="Flowchart: Decision 132"/>
          <p:cNvSpPr>
            <a:spLocks noChangeArrowheads="1"/>
          </p:cNvSpPr>
          <p:nvPr/>
        </p:nvSpPr>
        <p:spPr bwMode="auto">
          <a:xfrm>
            <a:off x="4553591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34" name="Flowchart: Decision 133"/>
          <p:cNvSpPr>
            <a:spLocks noChangeArrowheads="1"/>
          </p:cNvSpPr>
          <p:nvPr/>
        </p:nvSpPr>
        <p:spPr bwMode="auto">
          <a:xfrm>
            <a:off x="4826894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36" name="Flowchart: Decision 135"/>
          <p:cNvSpPr>
            <a:spLocks noChangeArrowheads="1"/>
          </p:cNvSpPr>
          <p:nvPr/>
        </p:nvSpPr>
        <p:spPr bwMode="auto">
          <a:xfrm>
            <a:off x="4942099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37" name="Flowchart: Decision 136"/>
          <p:cNvSpPr>
            <a:spLocks noChangeArrowheads="1"/>
          </p:cNvSpPr>
          <p:nvPr/>
        </p:nvSpPr>
        <p:spPr bwMode="auto">
          <a:xfrm>
            <a:off x="5373681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40" name="Flowchart: Decision 139"/>
          <p:cNvSpPr>
            <a:spLocks noChangeArrowheads="1"/>
          </p:cNvSpPr>
          <p:nvPr/>
        </p:nvSpPr>
        <p:spPr bwMode="auto">
          <a:xfrm>
            <a:off x="6673116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41" name="Flowchart: Decision 140"/>
          <p:cNvSpPr>
            <a:spLocks noChangeArrowheads="1"/>
          </p:cNvSpPr>
          <p:nvPr/>
        </p:nvSpPr>
        <p:spPr bwMode="auto">
          <a:xfrm>
            <a:off x="6945131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42" name="Flowchart: Decision 141"/>
          <p:cNvSpPr>
            <a:spLocks noChangeArrowheads="1"/>
          </p:cNvSpPr>
          <p:nvPr/>
        </p:nvSpPr>
        <p:spPr bwMode="auto">
          <a:xfrm>
            <a:off x="6483283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44" name="Flowchart: Decision 143"/>
          <p:cNvSpPr>
            <a:spLocks noChangeArrowheads="1"/>
          </p:cNvSpPr>
          <p:nvPr/>
        </p:nvSpPr>
        <p:spPr bwMode="auto">
          <a:xfrm>
            <a:off x="7393192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45" name="Flowchart: Decision 144"/>
          <p:cNvSpPr>
            <a:spLocks noChangeArrowheads="1"/>
          </p:cNvSpPr>
          <p:nvPr/>
        </p:nvSpPr>
        <p:spPr bwMode="auto">
          <a:xfrm>
            <a:off x="7743329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46" name="Flowchart: Decision 145"/>
          <p:cNvSpPr>
            <a:spLocks noChangeArrowheads="1"/>
          </p:cNvSpPr>
          <p:nvPr/>
        </p:nvSpPr>
        <p:spPr bwMode="auto">
          <a:xfrm>
            <a:off x="7096947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47" name="Flowchart: Decision 146"/>
          <p:cNvSpPr>
            <a:spLocks noChangeArrowheads="1"/>
          </p:cNvSpPr>
          <p:nvPr/>
        </p:nvSpPr>
        <p:spPr bwMode="auto">
          <a:xfrm>
            <a:off x="7567024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48" name="Flowchart: Decision 147"/>
          <p:cNvSpPr>
            <a:spLocks noChangeArrowheads="1"/>
          </p:cNvSpPr>
          <p:nvPr/>
        </p:nvSpPr>
        <p:spPr bwMode="auto">
          <a:xfrm>
            <a:off x="7933117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49" name="Flowchart: Decision 148"/>
          <p:cNvSpPr>
            <a:spLocks noChangeArrowheads="1"/>
          </p:cNvSpPr>
          <p:nvPr/>
        </p:nvSpPr>
        <p:spPr bwMode="auto">
          <a:xfrm>
            <a:off x="8128801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68" name="Flowchart: Decision 167"/>
          <p:cNvSpPr>
            <a:spLocks noChangeArrowheads="1"/>
          </p:cNvSpPr>
          <p:nvPr/>
        </p:nvSpPr>
        <p:spPr bwMode="auto">
          <a:xfrm>
            <a:off x="6802763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69" name="Flowchart: Decision 168"/>
          <p:cNvSpPr>
            <a:spLocks noChangeArrowheads="1"/>
          </p:cNvSpPr>
          <p:nvPr/>
        </p:nvSpPr>
        <p:spPr bwMode="auto">
          <a:xfrm>
            <a:off x="7232994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70" name="Flowchart: Decision 169"/>
          <p:cNvSpPr>
            <a:spLocks noChangeArrowheads="1"/>
          </p:cNvSpPr>
          <p:nvPr/>
        </p:nvSpPr>
        <p:spPr bwMode="auto">
          <a:xfrm>
            <a:off x="3590281" y="921164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71" name="Rectangle 170"/>
          <p:cNvSpPr>
            <a:spLocks noChangeArrowheads="1"/>
          </p:cNvSpPr>
          <p:nvPr/>
        </p:nvSpPr>
        <p:spPr bwMode="auto">
          <a:xfrm>
            <a:off x="3411696" y="1027259"/>
            <a:ext cx="381083" cy="256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30 Jun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SMP Final Determination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8" name="Flowchart: Decision 127"/>
          <p:cNvSpPr>
            <a:spLocks noChangeArrowheads="1"/>
          </p:cNvSpPr>
          <p:nvPr/>
        </p:nvSpPr>
        <p:spPr bwMode="auto">
          <a:xfrm>
            <a:off x="5110001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38" name="Flowchart: Decision 137"/>
          <p:cNvSpPr>
            <a:spLocks noChangeArrowheads="1"/>
          </p:cNvSpPr>
          <p:nvPr/>
        </p:nvSpPr>
        <p:spPr bwMode="auto">
          <a:xfrm>
            <a:off x="5495878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72" name="Rectangle 171"/>
          <p:cNvSpPr>
            <a:spLocks noChangeArrowheads="1"/>
          </p:cNvSpPr>
          <p:nvPr/>
        </p:nvSpPr>
        <p:spPr bwMode="auto">
          <a:xfrm>
            <a:off x="3398818" y="1366566"/>
            <a:ext cx="561042" cy="450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>
                <a:solidFill>
                  <a:srgbClr val="000000"/>
                </a:solidFill>
                <a:latin typeface="Arial Black" panose="020B0A04020102020204" pitchFamily="34" charset="0"/>
              </a:rPr>
              <a:t>1 </a:t>
            </a:r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Aug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IEC Election Procedures Finalised</a:t>
            </a:r>
          </a:p>
          <a:p>
            <a:pPr algn="ctr"/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MC B2B Recommendation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" name="Flowchart: Decision 173"/>
          <p:cNvSpPr>
            <a:spLocks noChangeArrowheads="1"/>
          </p:cNvSpPr>
          <p:nvPr/>
        </p:nvSpPr>
        <p:spPr bwMode="auto">
          <a:xfrm>
            <a:off x="3891662" y="921164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76" name="Flowchart: Decision 175"/>
          <p:cNvSpPr>
            <a:spLocks noChangeArrowheads="1"/>
          </p:cNvSpPr>
          <p:nvPr/>
        </p:nvSpPr>
        <p:spPr bwMode="auto">
          <a:xfrm>
            <a:off x="8243634" y="4692553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77" name="Rectangle 176"/>
          <p:cNvSpPr>
            <a:spLocks noChangeArrowheads="1"/>
          </p:cNvSpPr>
          <p:nvPr/>
        </p:nvSpPr>
        <p:spPr bwMode="auto">
          <a:xfrm>
            <a:off x="3983723" y="1398316"/>
            <a:ext cx="351732" cy="36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1 Sep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IEC Election Complete - IEC Formed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3" name="Flowchart: Decision 172"/>
          <p:cNvSpPr>
            <a:spLocks noChangeArrowheads="1"/>
          </p:cNvSpPr>
          <p:nvPr/>
        </p:nvSpPr>
        <p:spPr bwMode="auto">
          <a:xfrm>
            <a:off x="6351841" y="921164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78" name="Rectangle 177"/>
          <p:cNvSpPr>
            <a:spLocks noChangeArrowheads="1"/>
          </p:cNvSpPr>
          <p:nvPr/>
        </p:nvSpPr>
        <p:spPr bwMode="auto">
          <a:xfrm>
            <a:off x="6089232" y="1366566"/>
            <a:ext cx="553725" cy="31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1 May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B2B – IEC recommends B2B Procedures Finalised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79" name="Straight Connector 178"/>
          <p:cNvCxnSpPr/>
          <p:nvPr/>
        </p:nvCxnSpPr>
        <p:spPr>
          <a:xfrm>
            <a:off x="6369889" y="1000319"/>
            <a:ext cx="0" cy="310449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Flowchart: Decision 183"/>
          <p:cNvSpPr>
            <a:spLocks noChangeArrowheads="1"/>
          </p:cNvSpPr>
          <p:nvPr/>
        </p:nvSpPr>
        <p:spPr bwMode="auto">
          <a:xfrm>
            <a:off x="2867065" y="921164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85" name="Rectangle 184"/>
          <p:cNvSpPr>
            <a:spLocks noChangeArrowheads="1"/>
          </p:cNvSpPr>
          <p:nvPr/>
        </p:nvSpPr>
        <p:spPr bwMode="auto">
          <a:xfrm>
            <a:off x="2696616" y="1023520"/>
            <a:ext cx="381083" cy="511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07 Apr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SMP Draft Determination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" name="Flowchart: Decision 70"/>
          <p:cNvSpPr>
            <a:spLocks noChangeArrowheads="1"/>
          </p:cNvSpPr>
          <p:nvPr/>
        </p:nvSpPr>
        <p:spPr bwMode="auto">
          <a:xfrm>
            <a:off x="3672154" y="6465480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72" name="Flowchart: Decision 71"/>
          <p:cNvSpPr>
            <a:spLocks noChangeArrowheads="1"/>
          </p:cNvSpPr>
          <p:nvPr/>
        </p:nvSpPr>
        <p:spPr bwMode="auto">
          <a:xfrm>
            <a:off x="3807867" y="6465480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73" name="Flowchart: Decision 72"/>
          <p:cNvSpPr>
            <a:spLocks noChangeArrowheads="1"/>
          </p:cNvSpPr>
          <p:nvPr/>
        </p:nvSpPr>
        <p:spPr bwMode="auto">
          <a:xfrm>
            <a:off x="4049018" y="6465480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74" name="Flowchart: Decision 73"/>
          <p:cNvSpPr>
            <a:spLocks noChangeArrowheads="1"/>
          </p:cNvSpPr>
          <p:nvPr/>
        </p:nvSpPr>
        <p:spPr bwMode="auto">
          <a:xfrm>
            <a:off x="4240051" y="6465480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24" name="Flowchart: Decision 123"/>
          <p:cNvSpPr>
            <a:spLocks noChangeArrowheads="1"/>
          </p:cNvSpPr>
          <p:nvPr/>
        </p:nvSpPr>
        <p:spPr bwMode="auto">
          <a:xfrm>
            <a:off x="3191112" y="6465480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25" name="Flowchart: Decision 124"/>
          <p:cNvSpPr>
            <a:spLocks noChangeArrowheads="1"/>
          </p:cNvSpPr>
          <p:nvPr/>
        </p:nvSpPr>
        <p:spPr bwMode="auto">
          <a:xfrm>
            <a:off x="3481237" y="6465480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81" name="Flowchart: Decision 180"/>
          <p:cNvSpPr>
            <a:spLocks noChangeArrowheads="1"/>
          </p:cNvSpPr>
          <p:nvPr/>
        </p:nvSpPr>
        <p:spPr bwMode="auto">
          <a:xfrm>
            <a:off x="2927250" y="6469962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91" name="Flowchart: Decision 190"/>
          <p:cNvSpPr>
            <a:spLocks noChangeArrowheads="1"/>
          </p:cNvSpPr>
          <p:nvPr/>
        </p:nvSpPr>
        <p:spPr bwMode="auto">
          <a:xfrm>
            <a:off x="4391322" y="6465480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92" name="Flowchart: Decision 191"/>
          <p:cNvSpPr>
            <a:spLocks noChangeArrowheads="1"/>
          </p:cNvSpPr>
          <p:nvPr/>
        </p:nvSpPr>
        <p:spPr bwMode="auto">
          <a:xfrm>
            <a:off x="4659043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96" name="Flowchart: Decision 195"/>
          <p:cNvSpPr>
            <a:spLocks noChangeArrowheads="1"/>
          </p:cNvSpPr>
          <p:nvPr/>
        </p:nvSpPr>
        <p:spPr bwMode="auto">
          <a:xfrm>
            <a:off x="4994099" y="921164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97" name="Rectangle 196"/>
          <p:cNvSpPr>
            <a:spLocks noChangeArrowheads="1"/>
          </p:cNvSpPr>
          <p:nvPr/>
        </p:nvSpPr>
        <p:spPr bwMode="auto">
          <a:xfrm>
            <a:off x="4761649" y="1011357"/>
            <a:ext cx="480017" cy="511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>
                <a:solidFill>
                  <a:srgbClr val="000000"/>
                </a:solidFill>
                <a:latin typeface="Arial Black" panose="020B0A04020102020204" pitchFamily="34" charset="0"/>
              </a:rPr>
              <a:t>1 </a:t>
            </a:r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Dec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MC &amp; EN Ring</a:t>
            </a:r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AU" sz="45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fencing and network exemption guidelines</a:t>
            </a:r>
          </a:p>
        </p:txBody>
      </p:sp>
      <p:sp>
        <p:nvSpPr>
          <p:cNvPr id="198" name="Rectangle 197"/>
          <p:cNvSpPr>
            <a:spLocks noChangeArrowheads="1"/>
          </p:cNvSpPr>
          <p:nvPr/>
        </p:nvSpPr>
        <p:spPr bwMode="auto">
          <a:xfrm>
            <a:off x="7225529" y="1027259"/>
            <a:ext cx="475377" cy="511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1 Sep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>
                <a:solidFill>
                  <a:srgbClr val="000000"/>
                </a:solidFill>
                <a:latin typeface="Arial" panose="020B0604020202020204" pitchFamily="34" charset="0"/>
              </a:rPr>
              <a:t>DNSPs to publish standard terms and conditions on which it will act as the initial Metering </a:t>
            </a:r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Coordinator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9" name="Flowchart: Decision 198"/>
          <p:cNvSpPr>
            <a:spLocks noChangeArrowheads="1"/>
          </p:cNvSpPr>
          <p:nvPr/>
        </p:nvSpPr>
        <p:spPr bwMode="auto">
          <a:xfrm>
            <a:off x="7415567" y="921164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215" name="Rectangle 214"/>
          <p:cNvSpPr/>
          <p:nvPr/>
        </p:nvSpPr>
        <p:spPr>
          <a:xfrm>
            <a:off x="3898856" y="4472793"/>
            <a:ext cx="1095243" cy="19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AEMO Requirements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212" name="Rectangle 211"/>
          <p:cNvSpPr/>
          <p:nvPr/>
        </p:nvSpPr>
        <p:spPr>
          <a:xfrm>
            <a:off x="3003044" y="2810496"/>
            <a:ext cx="1237007" cy="2099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00" dirty="0" smtClean="0">
                <a:solidFill>
                  <a:prstClr val="black"/>
                </a:solidFill>
              </a:rPr>
              <a:t>SMP Conceptual  IT Designs  </a:t>
            </a:r>
            <a:endParaRPr lang="en-AU" sz="500" dirty="0">
              <a:solidFill>
                <a:prstClr val="black"/>
              </a:solidFill>
            </a:endParaRPr>
          </a:p>
        </p:txBody>
      </p:sp>
      <p:cxnSp>
        <p:nvCxnSpPr>
          <p:cNvPr id="175" name="Straight Connector 174"/>
          <p:cNvCxnSpPr/>
          <p:nvPr/>
        </p:nvCxnSpPr>
        <p:spPr>
          <a:xfrm>
            <a:off x="1250303" y="1012964"/>
            <a:ext cx="0" cy="310449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Rectangle 208"/>
          <p:cNvSpPr/>
          <p:nvPr/>
        </p:nvSpPr>
        <p:spPr>
          <a:xfrm>
            <a:off x="4637681" y="3071808"/>
            <a:ext cx="1259842" cy="19616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00" dirty="0" smtClean="0">
                <a:solidFill>
                  <a:prstClr val="white"/>
                </a:solidFill>
              </a:rPr>
              <a:t>SMP B2B </a:t>
            </a:r>
            <a:r>
              <a:rPr lang="en-AU" sz="500" dirty="0">
                <a:solidFill>
                  <a:prstClr val="white"/>
                </a:solidFill>
              </a:rPr>
              <a:t>Procedure </a:t>
            </a:r>
            <a:r>
              <a:rPr lang="en-AU" sz="500" dirty="0" smtClean="0">
                <a:solidFill>
                  <a:prstClr val="white"/>
                </a:solidFill>
              </a:rPr>
              <a:t>Consultation</a:t>
            </a:r>
            <a:endParaRPr lang="en-AU" sz="500" dirty="0">
              <a:solidFill>
                <a:prstClr val="white"/>
              </a:solidFill>
            </a:endParaRPr>
          </a:p>
        </p:txBody>
      </p:sp>
      <p:sp>
        <p:nvSpPr>
          <p:cNvPr id="207" name="Rectangle 206"/>
          <p:cNvSpPr/>
          <p:nvPr/>
        </p:nvSpPr>
        <p:spPr>
          <a:xfrm>
            <a:off x="3640225" y="5316867"/>
            <a:ext cx="274307" cy="198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AU" sz="450" dirty="0">
              <a:solidFill>
                <a:prstClr val="white"/>
              </a:solidFill>
            </a:endParaRPr>
          </a:p>
        </p:txBody>
      </p:sp>
      <p:sp>
        <p:nvSpPr>
          <p:cNvPr id="216" name="Rectangle 215"/>
          <p:cNvSpPr/>
          <p:nvPr/>
        </p:nvSpPr>
        <p:spPr>
          <a:xfrm>
            <a:off x="3481237" y="5573972"/>
            <a:ext cx="417620" cy="19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TRANS IEC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79069" y="5335790"/>
            <a:ext cx="23854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550" dirty="0" smtClean="0">
                <a:solidFill>
                  <a:prstClr val="black"/>
                </a:solidFill>
              </a:rPr>
              <a:t>IEC Election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187" name="Rectangle 186"/>
          <p:cNvSpPr/>
          <p:nvPr/>
        </p:nvSpPr>
        <p:spPr>
          <a:xfrm>
            <a:off x="2978476" y="5316867"/>
            <a:ext cx="646801" cy="198000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AU" sz="450" dirty="0">
              <a:solidFill>
                <a:prstClr val="black"/>
              </a:solidFill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2974275" y="5330701"/>
            <a:ext cx="693738" cy="169277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r>
              <a:rPr lang="en-AU" sz="550" dirty="0" smtClean="0">
                <a:solidFill>
                  <a:prstClr val="black"/>
                </a:solidFill>
              </a:rPr>
              <a:t>Election Procedures</a:t>
            </a:r>
          </a:p>
          <a:p>
            <a:r>
              <a:rPr lang="en-AU" sz="550" dirty="0" smtClean="0">
                <a:solidFill>
                  <a:prstClr val="black"/>
                </a:solidFill>
              </a:rPr>
              <a:t>&amp; Operating Manual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195" name="Rectangle 194"/>
          <p:cNvSpPr/>
          <p:nvPr/>
        </p:nvSpPr>
        <p:spPr>
          <a:xfrm>
            <a:off x="4722696" y="5316867"/>
            <a:ext cx="1485136" cy="198000"/>
          </a:xfrm>
          <a:prstGeom prst="rect">
            <a:avLst/>
          </a:prstGeom>
          <a:solidFill>
            <a:srgbClr val="B676A8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white"/>
                </a:solidFill>
              </a:rPr>
              <a:t>Fee methodology *(if required) </a:t>
            </a:r>
            <a:endParaRPr lang="en-AU" sz="550" dirty="0">
              <a:solidFill>
                <a:prstClr val="white"/>
              </a:solidFill>
            </a:endParaRPr>
          </a:p>
        </p:txBody>
      </p:sp>
      <p:sp>
        <p:nvSpPr>
          <p:cNvPr id="164" name="Flowchart: Decision 163"/>
          <p:cNvSpPr>
            <a:spLocks noChangeArrowheads="1"/>
          </p:cNvSpPr>
          <p:nvPr/>
        </p:nvSpPr>
        <p:spPr bwMode="auto">
          <a:xfrm>
            <a:off x="3548421" y="6237237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65" name="Flowchart: Decision 164"/>
          <p:cNvSpPr>
            <a:spLocks noChangeArrowheads="1"/>
          </p:cNvSpPr>
          <p:nvPr/>
        </p:nvSpPr>
        <p:spPr bwMode="auto">
          <a:xfrm>
            <a:off x="3821644" y="6237237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66" name="Flowchart: Decision 165"/>
          <p:cNvSpPr>
            <a:spLocks noChangeArrowheads="1"/>
          </p:cNvSpPr>
          <p:nvPr/>
        </p:nvSpPr>
        <p:spPr bwMode="auto">
          <a:xfrm>
            <a:off x="4199238" y="6237237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67" name="Flowchart: Decision 166"/>
          <p:cNvSpPr>
            <a:spLocks noChangeArrowheads="1"/>
          </p:cNvSpPr>
          <p:nvPr/>
        </p:nvSpPr>
        <p:spPr bwMode="auto">
          <a:xfrm>
            <a:off x="4378836" y="6237237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80" name="Flowchart: Decision 179"/>
          <p:cNvSpPr>
            <a:spLocks noChangeArrowheads="1"/>
          </p:cNvSpPr>
          <p:nvPr/>
        </p:nvSpPr>
        <p:spPr bwMode="auto">
          <a:xfrm>
            <a:off x="4984459" y="6237237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86" name="Flowchart: Decision 185"/>
          <p:cNvSpPr>
            <a:spLocks noChangeArrowheads="1"/>
          </p:cNvSpPr>
          <p:nvPr/>
        </p:nvSpPr>
        <p:spPr bwMode="auto">
          <a:xfrm>
            <a:off x="5477854" y="6237237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90" name="Flowchart: Decision 189"/>
          <p:cNvSpPr>
            <a:spLocks noChangeArrowheads="1"/>
          </p:cNvSpPr>
          <p:nvPr/>
        </p:nvSpPr>
        <p:spPr bwMode="auto">
          <a:xfrm>
            <a:off x="6396445" y="6237237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93" name="Flowchart: Decision 192"/>
          <p:cNvSpPr>
            <a:spLocks noChangeArrowheads="1"/>
          </p:cNvSpPr>
          <p:nvPr/>
        </p:nvSpPr>
        <p:spPr bwMode="auto">
          <a:xfrm>
            <a:off x="7191973" y="6237237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225" name="Flowchart: Decision 224"/>
          <p:cNvSpPr>
            <a:spLocks noChangeArrowheads="1"/>
          </p:cNvSpPr>
          <p:nvPr/>
        </p:nvSpPr>
        <p:spPr bwMode="auto">
          <a:xfrm>
            <a:off x="8152474" y="6237237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226" name="Rectangle 225"/>
          <p:cNvSpPr>
            <a:spLocks noChangeArrowheads="1"/>
          </p:cNvSpPr>
          <p:nvPr/>
        </p:nvSpPr>
        <p:spPr bwMode="auto">
          <a:xfrm>
            <a:off x="6444522" y="1011357"/>
            <a:ext cx="477831" cy="31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1 Jun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B2B – AEMO publish </a:t>
            </a:r>
            <a:r>
              <a:rPr 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B2B Procedures &amp; Accreditation </a:t>
            </a:r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Process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1" name="Flowchart: Decision 150"/>
          <p:cNvSpPr>
            <a:spLocks noChangeArrowheads="1"/>
          </p:cNvSpPr>
          <p:nvPr/>
        </p:nvSpPr>
        <p:spPr bwMode="auto">
          <a:xfrm>
            <a:off x="6619379" y="921164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53" name="Rectangle 152"/>
          <p:cNvSpPr/>
          <p:nvPr/>
        </p:nvSpPr>
        <p:spPr>
          <a:xfrm>
            <a:off x="8411931" y="4115085"/>
            <a:ext cx="661668" cy="1980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Heightened Support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155" name="TextBox 154"/>
          <p:cNvSpPr txBox="1"/>
          <p:nvPr/>
        </p:nvSpPr>
        <p:spPr>
          <a:xfrm rot="5400000">
            <a:off x="239838" y="1564219"/>
            <a:ext cx="307777" cy="65735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AU" sz="800" b="1" dirty="0" smtClean="0">
                <a:solidFill>
                  <a:prstClr val="black"/>
                </a:solidFill>
              </a:rPr>
              <a:t>Procedures</a:t>
            </a:r>
            <a:endParaRPr lang="en-AU" sz="1200" b="1" dirty="0">
              <a:solidFill>
                <a:prstClr val="black"/>
              </a:solidFill>
            </a:endParaRPr>
          </a:p>
        </p:txBody>
      </p:sp>
      <p:sp>
        <p:nvSpPr>
          <p:cNvPr id="156" name="TextBox 155"/>
          <p:cNvSpPr txBox="1"/>
          <p:nvPr/>
        </p:nvSpPr>
        <p:spPr>
          <a:xfrm rot="5400000">
            <a:off x="369057" y="3068814"/>
            <a:ext cx="307777" cy="89133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AU" sz="800" b="1" dirty="0" smtClean="0">
                <a:solidFill>
                  <a:prstClr val="black"/>
                </a:solidFill>
              </a:rPr>
              <a:t>Market</a:t>
            </a:r>
            <a:r>
              <a:rPr lang="en-AU" sz="800" dirty="0" smtClean="0">
                <a:solidFill>
                  <a:prstClr val="black"/>
                </a:solidFill>
              </a:rPr>
              <a:t> </a:t>
            </a:r>
            <a:r>
              <a:rPr lang="en-AU" sz="800" b="1" dirty="0" smtClean="0">
                <a:solidFill>
                  <a:prstClr val="black"/>
                </a:solidFill>
              </a:rPr>
              <a:t>Readiness</a:t>
            </a:r>
            <a:endParaRPr lang="en-AU" sz="800" b="1" dirty="0">
              <a:solidFill>
                <a:prstClr val="black"/>
              </a:solidFill>
            </a:endParaRPr>
          </a:p>
        </p:txBody>
      </p:sp>
      <p:sp>
        <p:nvSpPr>
          <p:cNvPr id="157" name="TextBox 156"/>
          <p:cNvSpPr txBox="1"/>
          <p:nvPr/>
        </p:nvSpPr>
        <p:spPr>
          <a:xfrm rot="5400000">
            <a:off x="426690" y="4835795"/>
            <a:ext cx="307777" cy="103105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AU" sz="800" b="1" dirty="0" smtClean="0">
                <a:solidFill>
                  <a:prstClr val="black"/>
                </a:solidFill>
              </a:rPr>
              <a:t>Supporting Activities</a:t>
            </a:r>
            <a:endParaRPr lang="en-AU" sz="800" b="1" dirty="0">
              <a:solidFill>
                <a:prstClr val="black"/>
              </a:solidFill>
            </a:endParaRPr>
          </a:p>
        </p:txBody>
      </p:sp>
      <p:sp>
        <p:nvSpPr>
          <p:cNvPr id="158" name="TextBox 157"/>
          <p:cNvSpPr txBox="1"/>
          <p:nvPr/>
        </p:nvSpPr>
        <p:spPr>
          <a:xfrm rot="5400000">
            <a:off x="186845" y="4257465"/>
            <a:ext cx="307777" cy="55136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AU" sz="800" b="1" dirty="0" smtClean="0">
                <a:solidFill>
                  <a:prstClr val="black"/>
                </a:solidFill>
              </a:rPr>
              <a:t>IT Systems</a:t>
            </a:r>
            <a:endParaRPr lang="en-AU" sz="800" b="1" dirty="0">
              <a:solidFill>
                <a:prstClr val="black"/>
              </a:solidFill>
            </a:endParaRPr>
          </a:p>
        </p:txBody>
      </p:sp>
      <p:sp>
        <p:nvSpPr>
          <p:cNvPr id="223" name="Rectangle 222"/>
          <p:cNvSpPr/>
          <p:nvPr/>
        </p:nvSpPr>
        <p:spPr>
          <a:xfrm>
            <a:off x="4478094" y="2101279"/>
            <a:ext cx="126000" cy="126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227" name="Rectangle 226"/>
          <p:cNvSpPr/>
          <p:nvPr/>
        </p:nvSpPr>
        <p:spPr>
          <a:xfrm>
            <a:off x="5162458" y="2101279"/>
            <a:ext cx="126000" cy="126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228" name="Rectangle 227"/>
          <p:cNvSpPr/>
          <p:nvPr/>
        </p:nvSpPr>
        <p:spPr>
          <a:xfrm>
            <a:off x="5726495" y="2101279"/>
            <a:ext cx="126000" cy="126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8197080" y="2373043"/>
            <a:ext cx="126000" cy="126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3077699" y="3403593"/>
            <a:ext cx="1102415" cy="210463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Market Readiness Strategy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4438249" y="3632999"/>
            <a:ext cx="2447180" cy="1980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b" anchorCtr="0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Industry Training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5976194" y="3869337"/>
            <a:ext cx="2268429" cy="1980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b" anchorCtr="0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Industry Testing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182" name="Rectangle 181"/>
          <p:cNvSpPr/>
          <p:nvPr/>
        </p:nvSpPr>
        <p:spPr>
          <a:xfrm>
            <a:off x="6169391" y="4115085"/>
            <a:ext cx="2235534" cy="1980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b" anchorCtr="0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Transition / Cut Over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203" name="Rectangle 202"/>
          <p:cNvSpPr/>
          <p:nvPr/>
        </p:nvSpPr>
        <p:spPr>
          <a:xfrm>
            <a:off x="4480623" y="4713858"/>
            <a:ext cx="1308713" cy="19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AEMO Design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204" name="Rectangle 203"/>
          <p:cNvSpPr/>
          <p:nvPr/>
        </p:nvSpPr>
        <p:spPr>
          <a:xfrm>
            <a:off x="5164002" y="4958661"/>
            <a:ext cx="2122992" cy="19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All - IT Development / Internal Testing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210" name="Rectangle 209"/>
          <p:cNvSpPr/>
          <p:nvPr/>
        </p:nvSpPr>
        <p:spPr>
          <a:xfrm>
            <a:off x="7315250" y="4958661"/>
            <a:ext cx="939931" cy="198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white"/>
                </a:solidFill>
              </a:rPr>
              <a:t>Industry Testing</a:t>
            </a:r>
            <a:endParaRPr lang="en-AU" sz="550" dirty="0">
              <a:solidFill>
                <a:prstClr val="white"/>
              </a:solidFill>
            </a:endParaRPr>
          </a:p>
        </p:txBody>
      </p:sp>
      <p:sp>
        <p:nvSpPr>
          <p:cNvPr id="222" name="Rectangle 221"/>
          <p:cNvSpPr/>
          <p:nvPr/>
        </p:nvSpPr>
        <p:spPr>
          <a:xfrm>
            <a:off x="5182281" y="2974029"/>
            <a:ext cx="126000" cy="126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231" name="Rectangle 230"/>
          <p:cNvSpPr/>
          <p:nvPr/>
        </p:nvSpPr>
        <p:spPr>
          <a:xfrm>
            <a:off x="5823232" y="2974029"/>
            <a:ext cx="126000" cy="126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232" name="Rectangle 231"/>
          <p:cNvSpPr/>
          <p:nvPr/>
        </p:nvSpPr>
        <p:spPr>
          <a:xfrm>
            <a:off x="3285118" y="3071808"/>
            <a:ext cx="1350236" cy="1978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00" dirty="0" smtClean="0">
                <a:solidFill>
                  <a:prstClr val="black"/>
                </a:solidFill>
              </a:rPr>
              <a:t>SMP Procedure Development</a:t>
            </a:r>
            <a:endParaRPr lang="en-AU" sz="500" dirty="0">
              <a:solidFill>
                <a:prstClr val="black"/>
              </a:solidFill>
            </a:endParaRPr>
          </a:p>
        </p:txBody>
      </p:sp>
      <p:sp>
        <p:nvSpPr>
          <p:cNvPr id="220" name="Rectangle 219"/>
          <p:cNvSpPr/>
          <p:nvPr/>
        </p:nvSpPr>
        <p:spPr>
          <a:xfrm>
            <a:off x="4574831" y="2974029"/>
            <a:ext cx="126000" cy="126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cxnSp>
        <p:nvCxnSpPr>
          <p:cNvPr id="233" name="Straight Connector 232"/>
          <p:cNvCxnSpPr/>
          <p:nvPr/>
        </p:nvCxnSpPr>
        <p:spPr>
          <a:xfrm flipV="1">
            <a:off x="139905" y="5227110"/>
            <a:ext cx="8928000" cy="6824"/>
          </a:xfrm>
          <a:prstGeom prst="line">
            <a:avLst/>
          </a:prstGeom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1582270" y="1963912"/>
            <a:ext cx="1424709" cy="19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00" dirty="0" smtClean="0">
                <a:solidFill>
                  <a:prstClr val="black"/>
                </a:solidFill>
              </a:rPr>
              <a:t>EN/MC/MRP </a:t>
            </a:r>
            <a:r>
              <a:rPr lang="en-AU" sz="500" dirty="0">
                <a:solidFill>
                  <a:prstClr val="black"/>
                </a:solidFill>
              </a:rPr>
              <a:t>Package 1 Development</a:t>
            </a:r>
          </a:p>
        </p:txBody>
      </p:sp>
      <p:sp>
        <p:nvSpPr>
          <p:cNvPr id="35" name="Rectangle 34"/>
          <p:cNvSpPr/>
          <p:nvPr/>
        </p:nvSpPr>
        <p:spPr>
          <a:xfrm>
            <a:off x="722404" y="1963912"/>
            <a:ext cx="859866" cy="1980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500" dirty="0">
                <a:solidFill>
                  <a:prstClr val="black"/>
                </a:solidFill>
              </a:rPr>
              <a:t>MC Draft </a:t>
            </a:r>
            <a:r>
              <a:rPr lang="en-AU" sz="500" dirty="0" smtClean="0">
                <a:solidFill>
                  <a:prstClr val="black"/>
                </a:solidFill>
              </a:rPr>
              <a:t>Procedures</a:t>
            </a:r>
            <a:endParaRPr lang="en-AU" sz="500" dirty="0">
              <a:solidFill>
                <a:prstClr val="black"/>
              </a:solidFill>
            </a:endParaRPr>
          </a:p>
        </p:txBody>
      </p:sp>
      <p:cxnSp>
        <p:nvCxnSpPr>
          <p:cNvPr id="83" name="Straight Connector 82"/>
          <p:cNvCxnSpPr/>
          <p:nvPr/>
        </p:nvCxnSpPr>
        <p:spPr>
          <a:xfrm flipV="1">
            <a:off x="145598" y="3324372"/>
            <a:ext cx="8928000" cy="6824"/>
          </a:xfrm>
          <a:prstGeom prst="line">
            <a:avLst/>
          </a:prstGeom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Connector 199"/>
          <p:cNvCxnSpPr/>
          <p:nvPr/>
        </p:nvCxnSpPr>
        <p:spPr>
          <a:xfrm flipV="1">
            <a:off x="145598" y="4380766"/>
            <a:ext cx="8928000" cy="6824"/>
          </a:xfrm>
          <a:prstGeom prst="line">
            <a:avLst/>
          </a:prstGeom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150882" y="1749248"/>
            <a:ext cx="8928000" cy="6824"/>
          </a:xfrm>
          <a:prstGeom prst="line">
            <a:avLst/>
          </a:prstGeom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Straight Connector 233"/>
          <p:cNvCxnSpPr/>
          <p:nvPr/>
        </p:nvCxnSpPr>
        <p:spPr>
          <a:xfrm flipV="1">
            <a:off x="150882" y="6072279"/>
            <a:ext cx="8928000" cy="6824"/>
          </a:xfrm>
          <a:prstGeom prst="line">
            <a:avLst/>
          </a:prstGeom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Rectangle 237"/>
          <p:cNvSpPr/>
          <p:nvPr/>
        </p:nvSpPr>
        <p:spPr>
          <a:xfrm>
            <a:off x="5164001" y="6673074"/>
            <a:ext cx="126000" cy="126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600" b="1" dirty="0">
              <a:solidFill>
                <a:prstClr val="white"/>
              </a:solidFill>
            </a:endParaRPr>
          </a:p>
        </p:txBody>
      </p:sp>
      <p:sp>
        <p:nvSpPr>
          <p:cNvPr id="239" name="Rectangle 3"/>
          <p:cNvSpPr>
            <a:spLocks noChangeArrowheads="1"/>
          </p:cNvSpPr>
          <p:nvPr/>
        </p:nvSpPr>
        <p:spPr bwMode="auto">
          <a:xfrm>
            <a:off x="5352813" y="6680021"/>
            <a:ext cx="344116" cy="13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AU" altLang="en-US" sz="45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Publish</a:t>
            </a:r>
            <a:endParaRPr lang="en-AU" altLang="en-US" sz="45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3" name="TextBox 242"/>
          <p:cNvSpPr txBox="1"/>
          <p:nvPr/>
        </p:nvSpPr>
        <p:spPr>
          <a:xfrm rot="5400000">
            <a:off x="172100" y="2728793"/>
            <a:ext cx="307777" cy="36078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AU" sz="800" dirty="0" smtClean="0">
                <a:solidFill>
                  <a:prstClr val="black"/>
                </a:solidFill>
              </a:rPr>
              <a:t>SMP</a:t>
            </a:r>
            <a:endParaRPr lang="en-AU" sz="800" dirty="0">
              <a:solidFill>
                <a:prstClr val="black"/>
              </a:solidFill>
            </a:endParaRPr>
          </a:p>
        </p:txBody>
      </p:sp>
      <p:sp>
        <p:nvSpPr>
          <p:cNvPr id="244" name="Rectangle 243"/>
          <p:cNvSpPr/>
          <p:nvPr/>
        </p:nvSpPr>
        <p:spPr>
          <a:xfrm>
            <a:off x="4441636" y="3629215"/>
            <a:ext cx="468660" cy="15373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Plan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245" name="Rectangle 244"/>
          <p:cNvSpPr/>
          <p:nvPr/>
        </p:nvSpPr>
        <p:spPr>
          <a:xfrm>
            <a:off x="6416437" y="3629231"/>
            <a:ext cx="468660" cy="15373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Execute</a:t>
            </a:r>
            <a:endParaRPr lang="en-AU" sz="550" dirty="0">
              <a:solidFill>
                <a:prstClr val="black"/>
              </a:solidFill>
            </a:endParaRPr>
          </a:p>
        </p:txBody>
      </p:sp>
      <p:cxnSp>
        <p:nvCxnSpPr>
          <p:cNvPr id="247" name="Straight Arrow Connector 246"/>
          <p:cNvCxnSpPr>
            <a:stCxn id="244" idx="3"/>
          </p:cNvCxnSpPr>
          <p:nvPr/>
        </p:nvCxnSpPr>
        <p:spPr>
          <a:xfrm>
            <a:off x="4910296" y="3706083"/>
            <a:ext cx="1495545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8" name="Rectangle 247"/>
          <p:cNvSpPr/>
          <p:nvPr/>
        </p:nvSpPr>
        <p:spPr>
          <a:xfrm>
            <a:off x="6054212" y="3869435"/>
            <a:ext cx="468660" cy="15373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Plan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249" name="Rectangle 248"/>
          <p:cNvSpPr/>
          <p:nvPr/>
        </p:nvSpPr>
        <p:spPr>
          <a:xfrm>
            <a:off x="7633145" y="3869336"/>
            <a:ext cx="468660" cy="15373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Execute</a:t>
            </a:r>
            <a:endParaRPr lang="en-AU" sz="550" dirty="0">
              <a:solidFill>
                <a:prstClr val="black"/>
              </a:solidFill>
            </a:endParaRPr>
          </a:p>
        </p:txBody>
      </p:sp>
      <p:cxnSp>
        <p:nvCxnSpPr>
          <p:cNvPr id="250" name="Straight Arrow Connector 249"/>
          <p:cNvCxnSpPr>
            <a:stCxn id="248" idx="3"/>
            <a:endCxn id="249" idx="1"/>
          </p:cNvCxnSpPr>
          <p:nvPr/>
        </p:nvCxnSpPr>
        <p:spPr>
          <a:xfrm flipV="1">
            <a:off x="6522872" y="3946204"/>
            <a:ext cx="1110273" cy="9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Rectangle 252"/>
          <p:cNvSpPr/>
          <p:nvPr/>
        </p:nvSpPr>
        <p:spPr>
          <a:xfrm>
            <a:off x="6171511" y="4110447"/>
            <a:ext cx="468660" cy="15373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Plan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254" name="Rectangle 253"/>
          <p:cNvSpPr/>
          <p:nvPr/>
        </p:nvSpPr>
        <p:spPr>
          <a:xfrm>
            <a:off x="7890066" y="4110424"/>
            <a:ext cx="468660" cy="15373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Execute</a:t>
            </a:r>
            <a:endParaRPr lang="en-AU" sz="550" dirty="0">
              <a:solidFill>
                <a:prstClr val="black"/>
              </a:solidFill>
            </a:endParaRPr>
          </a:p>
        </p:txBody>
      </p:sp>
      <p:cxnSp>
        <p:nvCxnSpPr>
          <p:cNvPr id="255" name="Straight Arrow Connector 254"/>
          <p:cNvCxnSpPr>
            <a:stCxn id="253" idx="3"/>
            <a:endCxn id="254" idx="1"/>
          </p:cNvCxnSpPr>
          <p:nvPr/>
        </p:nvCxnSpPr>
        <p:spPr>
          <a:xfrm flipV="1">
            <a:off x="6640171" y="4187292"/>
            <a:ext cx="1249895" cy="2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/>
          <p:cNvCxnSpPr/>
          <p:nvPr/>
        </p:nvCxnSpPr>
        <p:spPr>
          <a:xfrm flipV="1">
            <a:off x="177095" y="2734971"/>
            <a:ext cx="8928000" cy="6824"/>
          </a:xfrm>
          <a:prstGeom prst="line">
            <a:avLst/>
          </a:prstGeom>
          <a:ln w="12700"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Rectangle 212"/>
          <p:cNvSpPr/>
          <p:nvPr/>
        </p:nvSpPr>
        <p:spPr>
          <a:xfrm>
            <a:off x="5828869" y="3403594"/>
            <a:ext cx="2149308" cy="1980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b" anchorCtr="0"/>
          <a:lstStyle/>
          <a:p>
            <a:pPr algn="ctr"/>
            <a:r>
              <a:rPr lang="en-AU" sz="550" dirty="0">
                <a:solidFill>
                  <a:prstClr val="black"/>
                </a:solidFill>
              </a:rPr>
              <a:t>Registration &amp; Accreditation</a:t>
            </a:r>
          </a:p>
        </p:txBody>
      </p:sp>
      <p:sp>
        <p:nvSpPr>
          <p:cNvPr id="221" name="Rectangle 220"/>
          <p:cNvSpPr>
            <a:spLocks noChangeArrowheads="1"/>
          </p:cNvSpPr>
          <p:nvPr/>
        </p:nvSpPr>
        <p:spPr bwMode="auto">
          <a:xfrm>
            <a:off x="7123947" y="4800155"/>
            <a:ext cx="399579" cy="30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US" sz="45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Pre-Prod Release</a:t>
            </a:r>
          </a:p>
        </p:txBody>
      </p:sp>
      <p:sp>
        <p:nvSpPr>
          <p:cNvPr id="229" name="Rectangle 228"/>
          <p:cNvSpPr/>
          <p:nvPr/>
        </p:nvSpPr>
        <p:spPr>
          <a:xfrm>
            <a:off x="3405188" y="6255219"/>
            <a:ext cx="338870" cy="1623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Trans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230" name="Rectangle 229"/>
          <p:cNvSpPr/>
          <p:nvPr/>
        </p:nvSpPr>
        <p:spPr>
          <a:xfrm>
            <a:off x="3686802" y="6255219"/>
            <a:ext cx="338870" cy="1623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Trans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183" name="Rectangle 182"/>
          <p:cNvSpPr>
            <a:spLocks noChangeArrowheads="1"/>
          </p:cNvSpPr>
          <p:nvPr/>
        </p:nvSpPr>
        <p:spPr bwMode="auto">
          <a:xfrm>
            <a:off x="8113175" y="4800155"/>
            <a:ext cx="304695" cy="30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US" sz="45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Prod Release</a:t>
            </a:r>
          </a:p>
        </p:txBody>
      </p:sp>
      <p:sp>
        <p:nvSpPr>
          <p:cNvPr id="160" name="Rectangle 159"/>
          <p:cNvSpPr/>
          <p:nvPr/>
        </p:nvSpPr>
        <p:spPr>
          <a:xfrm>
            <a:off x="2941942" y="1853888"/>
            <a:ext cx="126000" cy="126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217" name="Rectangle 216"/>
          <p:cNvSpPr/>
          <p:nvPr/>
        </p:nvSpPr>
        <p:spPr>
          <a:xfrm>
            <a:off x="3544238" y="1853888"/>
            <a:ext cx="126000" cy="126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218" name="Rectangle 217"/>
          <p:cNvSpPr/>
          <p:nvPr/>
        </p:nvSpPr>
        <p:spPr>
          <a:xfrm>
            <a:off x="4084827" y="1853888"/>
            <a:ext cx="126000" cy="126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2071348" y="5832266"/>
            <a:ext cx="2894112" cy="19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550" b="1" dirty="0" smtClean="0">
                <a:solidFill>
                  <a:prstClr val="black"/>
                </a:solidFill>
              </a:rPr>
              <a:t>AER - Electricity </a:t>
            </a:r>
            <a:r>
              <a:rPr lang="en-AU" sz="550" b="1" dirty="0">
                <a:solidFill>
                  <a:prstClr val="black"/>
                </a:solidFill>
              </a:rPr>
              <a:t>ring-fencing guideline 2016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201" name="Rectangle 200"/>
          <p:cNvSpPr>
            <a:spLocks noChangeArrowheads="1"/>
          </p:cNvSpPr>
          <p:nvPr/>
        </p:nvSpPr>
        <p:spPr bwMode="auto">
          <a:xfrm>
            <a:off x="4583209" y="3480901"/>
            <a:ext cx="620363" cy="30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US" sz="45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Readiness Reporting Commences</a:t>
            </a:r>
          </a:p>
        </p:txBody>
      </p:sp>
      <p:sp>
        <p:nvSpPr>
          <p:cNvPr id="205" name="Rectangle 3"/>
          <p:cNvSpPr>
            <a:spLocks noChangeArrowheads="1"/>
          </p:cNvSpPr>
          <p:nvPr/>
        </p:nvSpPr>
        <p:spPr bwMode="auto">
          <a:xfrm>
            <a:off x="5730863" y="6588900"/>
            <a:ext cx="122572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AU" altLang="en-US" sz="45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Milestone</a:t>
            </a:r>
          </a:p>
          <a:p>
            <a:r>
              <a:rPr lang="en-AU" altLang="en-US" sz="45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Working group meeting</a:t>
            </a:r>
          </a:p>
          <a:p>
            <a:r>
              <a:rPr lang="en-AU" altLang="en-US" sz="45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Proposed IEC Meetings (Trans &amp; New)</a:t>
            </a:r>
            <a:endParaRPr lang="en-AU" altLang="en-US" sz="45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6" name="Flowchart: Decision 205"/>
          <p:cNvSpPr>
            <a:spLocks noChangeArrowheads="1"/>
          </p:cNvSpPr>
          <p:nvPr/>
        </p:nvSpPr>
        <p:spPr bwMode="auto">
          <a:xfrm>
            <a:off x="5705958" y="6628245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208" name="Flowchart: Decision 207"/>
          <p:cNvSpPr>
            <a:spLocks noChangeArrowheads="1"/>
          </p:cNvSpPr>
          <p:nvPr/>
        </p:nvSpPr>
        <p:spPr bwMode="auto">
          <a:xfrm>
            <a:off x="5705958" y="6696267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219" name="Flowchart: Decision 218"/>
          <p:cNvSpPr>
            <a:spLocks noChangeArrowheads="1"/>
          </p:cNvSpPr>
          <p:nvPr/>
        </p:nvSpPr>
        <p:spPr bwMode="auto">
          <a:xfrm>
            <a:off x="5705958" y="6756926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235" name="Flowchart: Decision 234"/>
          <p:cNvSpPr>
            <a:spLocks noChangeArrowheads="1"/>
          </p:cNvSpPr>
          <p:nvPr/>
        </p:nvSpPr>
        <p:spPr bwMode="auto">
          <a:xfrm>
            <a:off x="7284927" y="4692553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237" name="TextBox 236"/>
          <p:cNvSpPr txBox="1"/>
          <p:nvPr/>
        </p:nvSpPr>
        <p:spPr>
          <a:xfrm rot="5400000">
            <a:off x="178283" y="811744"/>
            <a:ext cx="430887" cy="657354"/>
          </a:xfrm>
          <a:prstGeom prst="rect">
            <a:avLst/>
          </a:prstGeom>
          <a:solidFill>
            <a:schemeClr val="bg1"/>
          </a:solidFill>
        </p:spPr>
        <p:txBody>
          <a:bodyPr vert="vert270" wrap="square" rtlCol="0">
            <a:spAutoFit/>
          </a:bodyPr>
          <a:lstStyle/>
          <a:p>
            <a:r>
              <a:rPr lang="en-AU" sz="800" b="1" dirty="0" smtClean="0">
                <a:solidFill>
                  <a:prstClr val="black"/>
                </a:solidFill>
              </a:rPr>
              <a:t>Program Milestones</a:t>
            </a:r>
            <a:endParaRPr lang="en-AU" sz="800" b="1" dirty="0">
              <a:solidFill>
                <a:prstClr val="black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54845" y="1027259"/>
            <a:ext cx="573521" cy="511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>
                <a:solidFill>
                  <a:srgbClr val="000000"/>
                </a:solidFill>
                <a:latin typeface="Arial Black" panose="020B0A04020102020204" pitchFamily="34" charset="0"/>
              </a:rPr>
              <a:t>10 Sep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MRP Direction paper published</a:t>
            </a:r>
          </a:p>
          <a:p>
            <a:pPr algn="ctr"/>
            <a:r>
              <a:rPr lang="en-US" sz="45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EN Draft Determination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0" name="Flowchart: Decision 239"/>
          <p:cNvSpPr>
            <a:spLocks noChangeArrowheads="1"/>
          </p:cNvSpPr>
          <p:nvPr/>
        </p:nvSpPr>
        <p:spPr bwMode="auto">
          <a:xfrm>
            <a:off x="4857479" y="3387655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251" name="Flowchart: Decision 250"/>
          <p:cNvSpPr>
            <a:spLocks noChangeArrowheads="1"/>
          </p:cNvSpPr>
          <p:nvPr/>
        </p:nvSpPr>
        <p:spPr bwMode="auto">
          <a:xfrm>
            <a:off x="8647632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252" name="Flowchart: Decision 251"/>
          <p:cNvSpPr>
            <a:spLocks noChangeArrowheads="1"/>
          </p:cNvSpPr>
          <p:nvPr/>
        </p:nvSpPr>
        <p:spPr bwMode="auto">
          <a:xfrm>
            <a:off x="8901632" y="6461403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88" name="Rectangle 187"/>
          <p:cNvSpPr/>
          <p:nvPr/>
        </p:nvSpPr>
        <p:spPr>
          <a:xfrm>
            <a:off x="6846675" y="2373043"/>
            <a:ext cx="126000" cy="126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202" name="Rectangle 201"/>
          <p:cNvSpPr/>
          <p:nvPr/>
        </p:nvSpPr>
        <p:spPr>
          <a:xfrm>
            <a:off x="7531824" y="2373043"/>
            <a:ext cx="126000" cy="126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57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77282" y="477279"/>
          <a:ext cx="9027812" cy="60660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418"/>
                <a:gridCol w="730265"/>
                <a:gridCol w="983367"/>
                <a:gridCol w="731418"/>
                <a:gridCol w="731418"/>
                <a:gridCol w="731418"/>
                <a:gridCol w="731418"/>
                <a:gridCol w="731418"/>
                <a:gridCol w="731418"/>
                <a:gridCol w="731418"/>
                <a:gridCol w="731418"/>
                <a:gridCol w="731418"/>
              </a:tblGrid>
              <a:tr h="203822">
                <a:tc gridSpan="9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2016</a:t>
                      </a:r>
                      <a:endParaRPr lang="en-AU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solidFill>
                      <a:schemeClr val="accent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2017</a:t>
                      </a:r>
                      <a:endParaRPr lang="en-AU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solidFill>
                      <a:schemeClr val="accent2"/>
                    </a:solidFill>
                  </a:tcPr>
                </a:tc>
              </a:tr>
              <a:tr h="24523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APR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MAY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JUL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JAN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FEB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AU" sz="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B w="12700" cmpd="sng"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617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AU" sz="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vert="vert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8" name="Rounded Rectangle 147"/>
          <p:cNvSpPr/>
          <p:nvPr/>
        </p:nvSpPr>
        <p:spPr>
          <a:xfrm>
            <a:off x="2262577" y="6183529"/>
            <a:ext cx="6761553" cy="198000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en-AU" sz="525" dirty="0" smtClean="0">
                <a:solidFill>
                  <a:prstClr val="black"/>
                </a:solidFill>
              </a:rPr>
              <a:t>Planned Transitional and IEC Meetings</a:t>
            </a:r>
            <a:endParaRPr lang="en-AU" sz="525" dirty="0">
              <a:solidFill>
                <a:prstClr val="black"/>
              </a:solidFill>
            </a:endParaRPr>
          </a:p>
        </p:txBody>
      </p:sp>
      <p:grpSp>
        <p:nvGrpSpPr>
          <p:cNvPr id="242" name="Group 241"/>
          <p:cNvGrpSpPr/>
          <p:nvPr/>
        </p:nvGrpSpPr>
        <p:grpSpPr>
          <a:xfrm>
            <a:off x="5919109" y="366266"/>
            <a:ext cx="381083" cy="6191600"/>
            <a:chOff x="7364531" y="366266"/>
            <a:chExt cx="381083" cy="6191600"/>
          </a:xfrm>
        </p:grpSpPr>
        <p:sp>
          <p:nvSpPr>
            <p:cNvPr id="241" name="Rectangle 240"/>
            <p:cNvSpPr>
              <a:spLocks noChangeArrowheads="1"/>
            </p:cNvSpPr>
            <p:nvPr/>
          </p:nvSpPr>
          <p:spPr bwMode="auto">
            <a:xfrm>
              <a:off x="7364531" y="366266"/>
              <a:ext cx="381083" cy="97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noAutofit/>
            </a:bodyPr>
            <a:lstStyle/>
            <a:p>
              <a:pPr algn="ctr"/>
              <a:r>
                <a:rPr lang="en-AU" sz="525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Today</a:t>
              </a:r>
              <a:endParaRPr lang="en-AU" sz="45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36" name="Straight Connector 235"/>
            <p:cNvCxnSpPr/>
            <p:nvPr/>
          </p:nvCxnSpPr>
          <p:spPr>
            <a:xfrm>
              <a:off x="7558814" y="477279"/>
              <a:ext cx="3200" cy="6080587"/>
            </a:xfrm>
            <a:prstGeom prst="line">
              <a:avLst/>
            </a:prstGeom>
            <a:ln w="1270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52001"/>
            <a:ext cx="203032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7989145" y="65696"/>
          <a:ext cx="1060847" cy="358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Visio" r:id="rId4" imgW="1409824" imgH="476280" progId="Visio.Drawing.15">
                  <p:embed/>
                </p:oleObj>
              </mc:Choice>
              <mc:Fallback>
                <p:oleObj name="Visio" r:id="rId4" imgW="1409824" imgH="476280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9145" y="65696"/>
                        <a:ext cx="1060847" cy="35837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3372" y="41409"/>
            <a:ext cx="66462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AU" altLang="en-US" sz="135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Power of Choice (PoC) Program </a:t>
            </a:r>
            <a:r>
              <a:rPr lang="en-AU" altLang="en-US" sz="135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Overview – Procedure Workstreams (6 month outlook)</a:t>
            </a:r>
            <a:endParaRPr lang="en-AU" altLang="en-US" sz="135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altLang="en-US" sz="60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High Level Program V4.5 – 17 November 16</a:t>
            </a:r>
            <a:endParaRPr lang="en-AU" altLang="en-US" sz="600" dirty="0">
              <a:solidFill>
                <a:prstClr val="black"/>
              </a:solidFill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3586" y="6668479"/>
            <a:ext cx="1395254" cy="161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AU" altLang="en-US" sz="6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For Information: </a:t>
            </a:r>
            <a:r>
              <a:rPr lang="en-AU" altLang="en-US" sz="6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poc@aemo.com.au</a:t>
            </a:r>
            <a:r>
              <a:rPr lang="en-AU" altLang="en-US" sz="6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1523353" y="6680021"/>
            <a:ext cx="1851415" cy="13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AU" altLang="en-US" sz="45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EN = Embedded </a:t>
            </a:r>
            <a:r>
              <a:rPr lang="en-AU" altLang="en-US" sz="45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Network, MRP </a:t>
            </a:r>
            <a:r>
              <a:rPr lang="en-AU" altLang="en-US" sz="45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AU" altLang="en-US" sz="45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Meter </a:t>
            </a:r>
            <a:r>
              <a:rPr lang="en-AU" altLang="en-US" sz="45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Replacement Processes</a:t>
            </a: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3212311" y="6680021"/>
            <a:ext cx="1773782" cy="13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AU" altLang="en-US" sz="45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MC = Metering </a:t>
            </a:r>
            <a:r>
              <a:rPr lang="en-AU" altLang="en-US" sz="45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Competition, SMP </a:t>
            </a:r>
            <a:r>
              <a:rPr lang="en-AU" altLang="en-US" sz="45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= Shared Market Protocols</a:t>
            </a:r>
          </a:p>
        </p:txBody>
      </p:sp>
      <p:sp>
        <p:nvSpPr>
          <p:cNvPr id="2" name="Rectangle 1"/>
          <p:cNvSpPr/>
          <p:nvPr/>
        </p:nvSpPr>
        <p:spPr>
          <a:xfrm>
            <a:off x="1530424" y="2047142"/>
            <a:ext cx="949515" cy="23162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700" dirty="0" smtClean="0">
                <a:solidFill>
                  <a:prstClr val="white"/>
                </a:solidFill>
              </a:rPr>
              <a:t>AEMO Review</a:t>
            </a:r>
          </a:p>
          <a:p>
            <a:pPr algn="ctr"/>
            <a:r>
              <a:rPr lang="en-AU" sz="700" dirty="0" smtClean="0">
                <a:solidFill>
                  <a:prstClr val="white"/>
                </a:solidFill>
              </a:rPr>
              <a:t>Stage 2</a:t>
            </a:r>
            <a:endParaRPr lang="en-AU" sz="700" dirty="0">
              <a:solidFill>
                <a:prstClr val="white"/>
              </a:solidFill>
            </a:endParaRPr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6814407" y="6680021"/>
            <a:ext cx="2352638" cy="13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AU" altLang="en-US" sz="45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For detailed meeting schedule and agendas, see </a:t>
            </a:r>
            <a:r>
              <a:rPr lang="en-AU" altLang="en-US" sz="45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AU" altLang="en-US" sz="45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2016 industry meeting schedule. </a:t>
            </a:r>
            <a:endParaRPr lang="en-AU" altLang="en-US" sz="45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5" name="Flowchart: Decision 164"/>
          <p:cNvSpPr>
            <a:spLocks noChangeArrowheads="1"/>
          </p:cNvSpPr>
          <p:nvPr/>
        </p:nvSpPr>
        <p:spPr bwMode="auto">
          <a:xfrm>
            <a:off x="2403869" y="6237237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66" name="Flowchart: Decision 165"/>
          <p:cNvSpPr>
            <a:spLocks noChangeArrowheads="1"/>
          </p:cNvSpPr>
          <p:nvPr/>
        </p:nvSpPr>
        <p:spPr bwMode="auto">
          <a:xfrm>
            <a:off x="4049153" y="6237237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67" name="Flowchart: Decision 166"/>
          <p:cNvSpPr>
            <a:spLocks noChangeArrowheads="1"/>
          </p:cNvSpPr>
          <p:nvPr/>
        </p:nvSpPr>
        <p:spPr bwMode="auto">
          <a:xfrm>
            <a:off x="5197977" y="6237237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88" name="Flowchart: Decision 187"/>
          <p:cNvSpPr>
            <a:spLocks noChangeArrowheads="1"/>
          </p:cNvSpPr>
          <p:nvPr/>
        </p:nvSpPr>
        <p:spPr bwMode="auto">
          <a:xfrm>
            <a:off x="6597750" y="6237237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225" name="Flowchart: Decision 224"/>
          <p:cNvSpPr>
            <a:spLocks noChangeArrowheads="1"/>
          </p:cNvSpPr>
          <p:nvPr/>
        </p:nvSpPr>
        <p:spPr bwMode="auto">
          <a:xfrm>
            <a:off x="8207179" y="6237237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339433" y="2607490"/>
            <a:ext cx="1585269" cy="2808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800" dirty="0" smtClean="0">
                <a:solidFill>
                  <a:prstClr val="black">
                    <a:lumMod val="50000"/>
                  </a:prstClr>
                </a:solidFill>
              </a:rPr>
              <a:t>Group 1</a:t>
            </a:r>
          </a:p>
          <a:p>
            <a:pPr algn="ctr"/>
            <a:r>
              <a:rPr lang="en-AU" sz="600" dirty="0" smtClean="0">
                <a:solidFill>
                  <a:prstClr val="black">
                    <a:lumMod val="50000"/>
                  </a:prstClr>
                </a:solidFill>
              </a:rPr>
              <a:t>Accreditation / Deregistration Procedures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20491" y="2047142"/>
            <a:ext cx="1002862" cy="23682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700" dirty="0" smtClean="0">
                <a:solidFill>
                  <a:prstClr val="black"/>
                </a:solidFill>
              </a:rPr>
              <a:t>Consultation Stage 1</a:t>
            </a:r>
            <a:endParaRPr lang="en-AU" sz="700" dirty="0">
              <a:solidFill>
                <a:prstClr val="black"/>
              </a:solidFill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 flipV="1">
            <a:off x="105158" y="4090454"/>
            <a:ext cx="8928000" cy="6824"/>
          </a:xfrm>
          <a:prstGeom prst="line">
            <a:avLst/>
          </a:prstGeom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Rectangle 212"/>
          <p:cNvSpPr/>
          <p:nvPr/>
        </p:nvSpPr>
        <p:spPr>
          <a:xfrm>
            <a:off x="2480973" y="2047142"/>
            <a:ext cx="572569" cy="23682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700" dirty="0" smtClean="0">
                <a:solidFill>
                  <a:prstClr val="black"/>
                </a:solidFill>
              </a:rPr>
              <a:t>Stage 3</a:t>
            </a:r>
            <a:endParaRPr lang="en-AU" sz="700" dirty="0">
              <a:solidFill>
                <a:prstClr val="black"/>
              </a:solidFill>
            </a:endParaRPr>
          </a:p>
        </p:txBody>
      </p:sp>
      <p:sp>
        <p:nvSpPr>
          <p:cNvPr id="219" name="Rectangle 218"/>
          <p:cNvSpPr/>
          <p:nvPr/>
        </p:nvSpPr>
        <p:spPr>
          <a:xfrm>
            <a:off x="3053542" y="2047142"/>
            <a:ext cx="900242" cy="23162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700" dirty="0" smtClean="0">
                <a:solidFill>
                  <a:prstClr val="white"/>
                </a:solidFill>
              </a:rPr>
              <a:t>AEMO Review</a:t>
            </a:r>
          </a:p>
          <a:p>
            <a:pPr algn="ctr"/>
            <a:r>
              <a:rPr lang="en-AU" sz="700" dirty="0" smtClean="0">
                <a:solidFill>
                  <a:prstClr val="white"/>
                </a:solidFill>
              </a:rPr>
              <a:t>Stage 4</a:t>
            </a:r>
            <a:endParaRPr lang="en-AU" sz="700" dirty="0">
              <a:solidFill>
                <a:prstClr val="white"/>
              </a:solidFill>
            </a:endParaRPr>
          </a:p>
        </p:txBody>
      </p:sp>
      <p:cxnSp>
        <p:nvCxnSpPr>
          <p:cNvPr id="163" name="Straight Connector 162"/>
          <p:cNvCxnSpPr/>
          <p:nvPr/>
        </p:nvCxnSpPr>
        <p:spPr>
          <a:xfrm flipV="1">
            <a:off x="105158" y="2423761"/>
            <a:ext cx="8928000" cy="6824"/>
          </a:xfrm>
          <a:prstGeom prst="line">
            <a:avLst/>
          </a:prstGeom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ectangle 159"/>
          <p:cNvSpPr/>
          <p:nvPr/>
        </p:nvSpPr>
        <p:spPr>
          <a:xfrm>
            <a:off x="468867" y="2114819"/>
            <a:ext cx="146086" cy="15239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218" name="Rectangle 217"/>
          <p:cNvSpPr/>
          <p:nvPr/>
        </p:nvSpPr>
        <p:spPr>
          <a:xfrm>
            <a:off x="3892698" y="2097602"/>
            <a:ext cx="146086" cy="15239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217" name="Rectangle 216"/>
          <p:cNvSpPr/>
          <p:nvPr/>
        </p:nvSpPr>
        <p:spPr>
          <a:xfrm>
            <a:off x="2397615" y="2112806"/>
            <a:ext cx="146086" cy="15239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221" name="Rectangle 220"/>
          <p:cNvSpPr/>
          <p:nvPr/>
        </p:nvSpPr>
        <p:spPr>
          <a:xfrm>
            <a:off x="524676" y="1850739"/>
            <a:ext cx="3420562" cy="1892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 smtClean="0">
                <a:solidFill>
                  <a:prstClr val="white"/>
                </a:solidFill>
              </a:rPr>
              <a:t>WORK PACKAGE 1</a:t>
            </a:r>
            <a:endParaRPr lang="en-AU" sz="1000" dirty="0">
              <a:solidFill>
                <a:prstClr val="white"/>
              </a:solidFill>
            </a:endParaRPr>
          </a:p>
        </p:txBody>
      </p:sp>
      <p:sp>
        <p:nvSpPr>
          <p:cNvPr id="229" name="Rectangle 228"/>
          <p:cNvSpPr/>
          <p:nvPr/>
        </p:nvSpPr>
        <p:spPr>
          <a:xfrm>
            <a:off x="5868882" y="3700186"/>
            <a:ext cx="731450" cy="2448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700" dirty="0" smtClean="0">
                <a:solidFill>
                  <a:prstClr val="white"/>
                </a:solidFill>
              </a:rPr>
              <a:t>AEMO Review</a:t>
            </a:r>
          </a:p>
          <a:p>
            <a:pPr algn="ctr"/>
            <a:r>
              <a:rPr lang="en-AU" sz="700" dirty="0" smtClean="0">
                <a:solidFill>
                  <a:prstClr val="white"/>
                </a:solidFill>
              </a:rPr>
              <a:t>Stage 2</a:t>
            </a:r>
            <a:endParaRPr lang="en-AU" sz="700" dirty="0">
              <a:solidFill>
                <a:prstClr val="white"/>
              </a:solidFill>
            </a:endParaRPr>
          </a:p>
        </p:txBody>
      </p:sp>
      <p:sp>
        <p:nvSpPr>
          <p:cNvPr id="230" name="Rectangle 229"/>
          <p:cNvSpPr/>
          <p:nvPr/>
        </p:nvSpPr>
        <p:spPr>
          <a:xfrm>
            <a:off x="4932518" y="3700186"/>
            <a:ext cx="924932" cy="2448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700" dirty="0" smtClean="0">
                <a:solidFill>
                  <a:prstClr val="black"/>
                </a:solidFill>
              </a:rPr>
              <a:t>Consultation Stage 1</a:t>
            </a:r>
            <a:endParaRPr lang="en-AU" sz="700" dirty="0">
              <a:solidFill>
                <a:prstClr val="black"/>
              </a:solidFill>
            </a:endParaRPr>
          </a:p>
        </p:txBody>
      </p:sp>
      <p:sp>
        <p:nvSpPr>
          <p:cNvPr id="235" name="Rectangle 234"/>
          <p:cNvSpPr/>
          <p:nvPr/>
        </p:nvSpPr>
        <p:spPr>
          <a:xfrm>
            <a:off x="6596900" y="3700186"/>
            <a:ext cx="707384" cy="2448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700" dirty="0" smtClean="0">
                <a:solidFill>
                  <a:prstClr val="black"/>
                </a:solidFill>
              </a:rPr>
              <a:t>Stage 3</a:t>
            </a:r>
            <a:endParaRPr lang="en-AU" sz="700" dirty="0">
              <a:solidFill>
                <a:prstClr val="black"/>
              </a:solidFill>
            </a:endParaRPr>
          </a:p>
        </p:txBody>
      </p:sp>
      <p:sp>
        <p:nvSpPr>
          <p:cNvPr id="237" name="Rectangle 236"/>
          <p:cNvSpPr/>
          <p:nvPr/>
        </p:nvSpPr>
        <p:spPr>
          <a:xfrm>
            <a:off x="7304285" y="3700186"/>
            <a:ext cx="1043067" cy="2448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700" dirty="0" smtClean="0">
                <a:solidFill>
                  <a:prstClr val="white"/>
                </a:solidFill>
              </a:rPr>
              <a:t>AEMO Review</a:t>
            </a:r>
          </a:p>
          <a:p>
            <a:pPr algn="ctr"/>
            <a:r>
              <a:rPr lang="en-AU" sz="700" dirty="0" smtClean="0">
                <a:solidFill>
                  <a:prstClr val="white"/>
                </a:solidFill>
              </a:rPr>
              <a:t>Stage 4</a:t>
            </a:r>
            <a:endParaRPr lang="en-AU" sz="700" dirty="0">
              <a:solidFill>
                <a:prstClr val="white"/>
              </a:solidFill>
            </a:endParaRPr>
          </a:p>
        </p:txBody>
      </p:sp>
      <p:sp>
        <p:nvSpPr>
          <p:cNvPr id="240" name="Rectangle 239"/>
          <p:cNvSpPr/>
          <p:nvPr/>
        </p:nvSpPr>
        <p:spPr>
          <a:xfrm>
            <a:off x="4880894" y="3767864"/>
            <a:ext cx="146086" cy="15239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246" name="Rectangle 245"/>
          <p:cNvSpPr/>
          <p:nvPr/>
        </p:nvSpPr>
        <p:spPr>
          <a:xfrm>
            <a:off x="8261337" y="3750647"/>
            <a:ext cx="146086" cy="15239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251" name="Rectangle 250"/>
          <p:cNvSpPr/>
          <p:nvPr/>
        </p:nvSpPr>
        <p:spPr>
          <a:xfrm>
            <a:off x="6513541" y="3765851"/>
            <a:ext cx="146086" cy="15239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252" name="Rectangle 251"/>
          <p:cNvSpPr/>
          <p:nvPr/>
        </p:nvSpPr>
        <p:spPr>
          <a:xfrm>
            <a:off x="4925005" y="3503783"/>
            <a:ext cx="3422348" cy="19427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 smtClean="0">
                <a:solidFill>
                  <a:prstClr val="white"/>
                </a:solidFill>
              </a:rPr>
              <a:t>WORK PACKAGE 2</a:t>
            </a:r>
            <a:endParaRPr lang="en-AU" sz="1000" dirty="0">
              <a:solidFill>
                <a:prstClr val="white"/>
              </a:solidFill>
            </a:endParaRPr>
          </a:p>
        </p:txBody>
      </p:sp>
      <p:sp>
        <p:nvSpPr>
          <p:cNvPr id="264" name="Rectangle 263"/>
          <p:cNvSpPr/>
          <p:nvPr/>
        </p:nvSpPr>
        <p:spPr>
          <a:xfrm>
            <a:off x="2707633" y="2935923"/>
            <a:ext cx="1176519" cy="28087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800" dirty="0" smtClean="0">
                <a:solidFill>
                  <a:prstClr val="white"/>
                </a:solidFill>
              </a:rPr>
              <a:t>Group 2</a:t>
            </a:r>
          </a:p>
          <a:p>
            <a:pPr algn="ctr"/>
            <a:r>
              <a:rPr lang="en-AU" sz="600" dirty="0" smtClean="0">
                <a:solidFill>
                  <a:prstClr val="white"/>
                </a:solidFill>
              </a:rPr>
              <a:t>ENM SLP / Accred Procedures</a:t>
            </a:r>
          </a:p>
        </p:txBody>
      </p:sp>
      <p:sp>
        <p:nvSpPr>
          <p:cNvPr id="265" name="Rectangle 264"/>
          <p:cNvSpPr/>
          <p:nvPr/>
        </p:nvSpPr>
        <p:spPr>
          <a:xfrm>
            <a:off x="3535237" y="3295795"/>
            <a:ext cx="999892" cy="280877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800" dirty="0" smtClean="0">
                <a:solidFill>
                  <a:prstClr val="white"/>
                </a:solidFill>
              </a:rPr>
              <a:t>Group 3</a:t>
            </a:r>
          </a:p>
          <a:p>
            <a:pPr algn="ctr"/>
            <a:r>
              <a:rPr lang="en-AU" sz="600" dirty="0" smtClean="0">
                <a:solidFill>
                  <a:prstClr val="white"/>
                </a:solidFill>
              </a:rPr>
              <a:t>NMI Procedure / Glossary</a:t>
            </a:r>
          </a:p>
        </p:txBody>
      </p:sp>
      <p:sp>
        <p:nvSpPr>
          <p:cNvPr id="164" name="Flowchart: Decision 163"/>
          <p:cNvSpPr>
            <a:spLocks noChangeArrowheads="1"/>
          </p:cNvSpPr>
          <p:nvPr/>
        </p:nvSpPr>
        <p:spPr bwMode="auto">
          <a:xfrm>
            <a:off x="3042918" y="6237237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813995" y="4187785"/>
            <a:ext cx="1216334" cy="2808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800" dirty="0" smtClean="0">
                <a:solidFill>
                  <a:prstClr val="black">
                    <a:lumMod val="50000"/>
                  </a:prstClr>
                </a:solidFill>
              </a:rPr>
              <a:t>Communication Mapping</a:t>
            </a:r>
            <a:endParaRPr lang="en-AU" sz="700" dirty="0" smtClean="0">
              <a:solidFill>
                <a:prstClr val="black">
                  <a:lumMod val="50000"/>
                </a:prstClr>
              </a:solidFill>
            </a:endParaRPr>
          </a:p>
        </p:txBody>
      </p:sp>
      <p:sp>
        <p:nvSpPr>
          <p:cNvPr id="75" name="Rectangle 74"/>
          <p:cNvSpPr>
            <a:spLocks noChangeArrowheads="1"/>
          </p:cNvSpPr>
          <p:nvPr/>
        </p:nvSpPr>
        <p:spPr bwMode="auto">
          <a:xfrm>
            <a:off x="2202309" y="1054568"/>
            <a:ext cx="527613" cy="619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30 Jun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SMP Final </a:t>
            </a:r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Determination</a:t>
            </a:r>
          </a:p>
          <a:p>
            <a:pPr algn="ctr"/>
            <a:endParaRPr lang="en-AU" sz="450" dirty="0" smtClean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AU" sz="53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29 Jun</a:t>
            </a:r>
            <a:endParaRPr lang="en-AU" sz="53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AEMO WP1 publishes Draft Determination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2540963" y="4512621"/>
            <a:ext cx="1002823" cy="2808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800" dirty="0" smtClean="0">
                <a:solidFill>
                  <a:prstClr val="black">
                    <a:lumMod val="50000"/>
                  </a:prstClr>
                </a:solidFill>
              </a:rPr>
              <a:t>Scope / Procedure Structure</a:t>
            </a:r>
            <a:endParaRPr lang="en-AU" sz="700" dirty="0" smtClean="0">
              <a:solidFill>
                <a:prstClr val="black">
                  <a:lumMod val="50000"/>
                </a:prstClr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2853526" y="4832359"/>
            <a:ext cx="1722393" cy="2808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800" dirty="0" smtClean="0">
                <a:solidFill>
                  <a:prstClr val="black">
                    <a:lumMod val="50000"/>
                  </a:prstClr>
                </a:solidFill>
              </a:rPr>
              <a:t>Payload / Transaction Design </a:t>
            </a:r>
            <a:endParaRPr lang="en-AU" sz="700" dirty="0" smtClean="0">
              <a:solidFill>
                <a:prstClr val="black">
                  <a:lumMod val="50000"/>
                </a:prstClr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3995054" y="5157942"/>
            <a:ext cx="1247683" cy="28087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800" dirty="0" smtClean="0">
                <a:solidFill>
                  <a:prstClr val="white"/>
                </a:solidFill>
              </a:rPr>
              <a:t>AEMO Procedure Drafting / Updating</a:t>
            </a:r>
            <a:endParaRPr lang="en-AU" sz="600" dirty="0" smtClean="0">
              <a:solidFill>
                <a:prstClr val="white"/>
              </a:solidFill>
            </a:endParaRPr>
          </a:p>
        </p:txBody>
      </p:sp>
      <p:sp>
        <p:nvSpPr>
          <p:cNvPr id="85" name="Flowchart: Decision 84"/>
          <p:cNvSpPr>
            <a:spLocks noChangeArrowheads="1"/>
          </p:cNvSpPr>
          <p:nvPr/>
        </p:nvSpPr>
        <p:spPr bwMode="auto">
          <a:xfrm>
            <a:off x="2457869" y="940477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 rot="5400000">
            <a:off x="31560" y="2989537"/>
            <a:ext cx="553998" cy="360782"/>
          </a:xfrm>
          <a:prstGeom prst="rect">
            <a:avLst/>
          </a:prstGeom>
          <a:solidFill>
            <a:schemeClr val="bg1"/>
          </a:solidFill>
        </p:spPr>
        <p:txBody>
          <a:bodyPr vert="vert270" wrap="square" rtlCol="0">
            <a:spAutoFit/>
          </a:bodyPr>
          <a:lstStyle/>
          <a:p>
            <a:r>
              <a:rPr lang="en-AU" sz="800" dirty="0" smtClean="0">
                <a:solidFill>
                  <a:prstClr val="black"/>
                </a:solidFill>
              </a:rPr>
              <a:t>MC / </a:t>
            </a:r>
          </a:p>
          <a:p>
            <a:r>
              <a:rPr lang="en-AU" sz="800" dirty="0" smtClean="0">
                <a:solidFill>
                  <a:prstClr val="black"/>
                </a:solidFill>
              </a:rPr>
              <a:t>EN /</a:t>
            </a:r>
          </a:p>
          <a:p>
            <a:r>
              <a:rPr lang="en-AU" sz="800" dirty="0" smtClean="0">
                <a:solidFill>
                  <a:prstClr val="black"/>
                </a:solidFill>
              </a:rPr>
              <a:t>MRP</a:t>
            </a:r>
            <a:endParaRPr lang="en-AU" sz="800" dirty="0">
              <a:solidFill>
                <a:prstClr val="black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 rot="5400000">
            <a:off x="274281" y="2426178"/>
            <a:ext cx="430887" cy="84935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AU" sz="800" b="1" dirty="0" smtClean="0">
                <a:solidFill>
                  <a:prstClr val="black"/>
                </a:solidFill>
              </a:rPr>
              <a:t>Procedures</a:t>
            </a:r>
          </a:p>
          <a:p>
            <a:r>
              <a:rPr lang="en-AU" sz="800" b="1" dirty="0" smtClean="0">
                <a:solidFill>
                  <a:prstClr val="black"/>
                </a:solidFill>
              </a:rPr>
              <a:t>Work Package #2</a:t>
            </a:r>
            <a:endParaRPr lang="en-AU" sz="1200" b="1" dirty="0">
              <a:solidFill>
                <a:prstClr val="black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 rot="5400000">
            <a:off x="172100" y="4330740"/>
            <a:ext cx="307777" cy="360782"/>
          </a:xfrm>
          <a:prstGeom prst="rect">
            <a:avLst/>
          </a:prstGeom>
          <a:solidFill>
            <a:schemeClr val="bg1"/>
          </a:solidFill>
        </p:spPr>
        <p:txBody>
          <a:bodyPr vert="vert270" wrap="square" rtlCol="0">
            <a:spAutoFit/>
          </a:bodyPr>
          <a:lstStyle/>
          <a:p>
            <a:r>
              <a:rPr lang="en-AU" sz="800" dirty="0" smtClean="0">
                <a:solidFill>
                  <a:prstClr val="black"/>
                </a:solidFill>
              </a:rPr>
              <a:t>B2B</a:t>
            </a:r>
            <a:endParaRPr lang="en-AU" sz="800" dirty="0">
              <a:solidFill>
                <a:prstClr val="black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 rot="5400000">
            <a:off x="239838" y="4058950"/>
            <a:ext cx="307777" cy="65735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AU" sz="800" b="1" dirty="0" smtClean="0">
                <a:solidFill>
                  <a:prstClr val="black"/>
                </a:solidFill>
              </a:rPr>
              <a:t>Procedures</a:t>
            </a:r>
            <a:endParaRPr lang="en-AU" sz="1200" b="1" dirty="0">
              <a:solidFill>
                <a:prstClr val="black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2118596" y="4187785"/>
            <a:ext cx="562740" cy="2808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800" dirty="0" smtClean="0">
                <a:solidFill>
                  <a:prstClr val="black">
                    <a:lumMod val="50000"/>
                  </a:prstClr>
                </a:solidFill>
              </a:rPr>
              <a:t>Establish WG</a:t>
            </a:r>
            <a:endParaRPr lang="en-AU" sz="700" dirty="0" smtClean="0">
              <a:solidFill>
                <a:prstClr val="black">
                  <a:lumMod val="50000"/>
                </a:prstClr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5164001" y="6673074"/>
            <a:ext cx="126000" cy="126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600" b="1" dirty="0">
              <a:solidFill>
                <a:prstClr val="white"/>
              </a:solidFill>
            </a:endParaRPr>
          </a:p>
        </p:txBody>
      </p:sp>
      <p:sp>
        <p:nvSpPr>
          <p:cNvPr id="97" name="Rectangle 3"/>
          <p:cNvSpPr>
            <a:spLocks noChangeArrowheads="1"/>
          </p:cNvSpPr>
          <p:nvPr/>
        </p:nvSpPr>
        <p:spPr bwMode="auto">
          <a:xfrm>
            <a:off x="5352813" y="6680021"/>
            <a:ext cx="344116" cy="13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AU" altLang="en-US" sz="45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Publish</a:t>
            </a:r>
            <a:endParaRPr lang="en-AU" altLang="en-US" sz="45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8" name="Rectangle 3"/>
          <p:cNvSpPr>
            <a:spLocks noChangeArrowheads="1"/>
          </p:cNvSpPr>
          <p:nvPr/>
        </p:nvSpPr>
        <p:spPr bwMode="auto">
          <a:xfrm>
            <a:off x="5730863" y="6588900"/>
            <a:ext cx="122572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AU" altLang="en-US" sz="45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Milestone</a:t>
            </a:r>
          </a:p>
          <a:p>
            <a:r>
              <a:rPr lang="en-AU" altLang="en-US" sz="45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Working group meeting</a:t>
            </a:r>
          </a:p>
          <a:p>
            <a:r>
              <a:rPr lang="en-AU" altLang="en-US" sz="45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Proposed IEC Meetings (Trans &amp; New)</a:t>
            </a:r>
            <a:endParaRPr lang="en-AU" altLang="en-US" sz="45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9" name="Flowchart: Decision 98"/>
          <p:cNvSpPr>
            <a:spLocks noChangeArrowheads="1"/>
          </p:cNvSpPr>
          <p:nvPr/>
        </p:nvSpPr>
        <p:spPr bwMode="auto">
          <a:xfrm>
            <a:off x="5705958" y="6628245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00" name="Flowchart: Decision 99"/>
          <p:cNvSpPr>
            <a:spLocks noChangeArrowheads="1"/>
          </p:cNvSpPr>
          <p:nvPr/>
        </p:nvSpPr>
        <p:spPr bwMode="auto">
          <a:xfrm>
            <a:off x="5705958" y="6696267"/>
            <a:ext cx="54000" cy="54000"/>
          </a:xfrm>
          <a:prstGeom prst="flowChartDecision">
            <a:avLst/>
          </a:prstGeom>
          <a:solidFill>
            <a:srgbClr val="FFC00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01" name="Flowchart: Decision 100"/>
          <p:cNvSpPr>
            <a:spLocks noChangeArrowheads="1"/>
          </p:cNvSpPr>
          <p:nvPr/>
        </p:nvSpPr>
        <p:spPr bwMode="auto">
          <a:xfrm>
            <a:off x="5705958" y="6756926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cxnSp>
        <p:nvCxnSpPr>
          <p:cNvPr id="102" name="Straight Connector 101"/>
          <p:cNvCxnSpPr/>
          <p:nvPr/>
        </p:nvCxnSpPr>
        <p:spPr>
          <a:xfrm flipV="1">
            <a:off x="105158" y="6115204"/>
            <a:ext cx="8928000" cy="6824"/>
          </a:xfrm>
          <a:prstGeom prst="line">
            <a:avLst/>
          </a:prstGeom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 rot="5400000">
            <a:off x="31560" y="1732243"/>
            <a:ext cx="553998" cy="36078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AU" sz="800" dirty="0" smtClean="0">
                <a:solidFill>
                  <a:prstClr val="black"/>
                </a:solidFill>
              </a:rPr>
              <a:t>MC / </a:t>
            </a:r>
          </a:p>
          <a:p>
            <a:r>
              <a:rPr lang="en-AU" sz="800" dirty="0" smtClean="0">
                <a:solidFill>
                  <a:prstClr val="black"/>
                </a:solidFill>
              </a:rPr>
              <a:t>EN /</a:t>
            </a:r>
          </a:p>
          <a:p>
            <a:r>
              <a:rPr lang="en-AU" sz="800" dirty="0" smtClean="0">
                <a:solidFill>
                  <a:prstClr val="black"/>
                </a:solidFill>
              </a:rPr>
              <a:t>MRP</a:t>
            </a:r>
            <a:endParaRPr lang="en-AU" sz="800" dirty="0">
              <a:solidFill>
                <a:prstClr val="black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 rot="5400000">
            <a:off x="274281" y="1168884"/>
            <a:ext cx="430887" cy="84935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AU" sz="800" b="1" dirty="0" smtClean="0">
                <a:solidFill>
                  <a:prstClr val="black"/>
                </a:solidFill>
              </a:rPr>
              <a:t>Procedures</a:t>
            </a:r>
          </a:p>
          <a:p>
            <a:r>
              <a:rPr lang="en-AU" sz="800" b="1" dirty="0" smtClean="0">
                <a:solidFill>
                  <a:prstClr val="black"/>
                </a:solidFill>
              </a:rPr>
              <a:t>Work Package #1</a:t>
            </a:r>
            <a:endParaRPr lang="en-AU" sz="1200" b="1" dirty="0">
              <a:solidFill>
                <a:prstClr val="black"/>
              </a:solidFill>
            </a:endParaRPr>
          </a:p>
        </p:txBody>
      </p:sp>
      <p:sp>
        <p:nvSpPr>
          <p:cNvPr id="105" name="Rectangle 104"/>
          <p:cNvSpPr>
            <a:spLocks noChangeArrowheads="1"/>
          </p:cNvSpPr>
          <p:nvPr/>
        </p:nvSpPr>
        <p:spPr bwMode="auto">
          <a:xfrm>
            <a:off x="373041" y="1054568"/>
            <a:ext cx="381083" cy="4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22 Apr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WP1 Consultation begins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6" name="Flowchart: Decision 105"/>
          <p:cNvSpPr>
            <a:spLocks noChangeArrowheads="1"/>
          </p:cNvSpPr>
          <p:nvPr/>
        </p:nvSpPr>
        <p:spPr bwMode="auto">
          <a:xfrm>
            <a:off x="541513" y="940477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07" name="Rectangle 106"/>
          <p:cNvSpPr>
            <a:spLocks noChangeArrowheads="1"/>
          </p:cNvSpPr>
          <p:nvPr/>
        </p:nvSpPr>
        <p:spPr bwMode="auto">
          <a:xfrm>
            <a:off x="1308094" y="1054568"/>
            <a:ext cx="381083" cy="4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31 May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WP1 Submissions Close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8" name="Flowchart: Decision 107"/>
          <p:cNvSpPr>
            <a:spLocks noChangeArrowheads="1"/>
          </p:cNvSpPr>
          <p:nvPr/>
        </p:nvSpPr>
        <p:spPr bwMode="auto">
          <a:xfrm>
            <a:off x="1476566" y="940477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09" name="Rectangle 108"/>
          <p:cNvSpPr>
            <a:spLocks noChangeArrowheads="1"/>
          </p:cNvSpPr>
          <p:nvPr/>
        </p:nvSpPr>
        <p:spPr bwMode="auto">
          <a:xfrm>
            <a:off x="2804126" y="1054568"/>
            <a:ext cx="465290" cy="4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20 Jul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WP1 second stage submissions close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0" name="Flowchart: Decision 109"/>
          <p:cNvSpPr>
            <a:spLocks noChangeArrowheads="1"/>
          </p:cNvSpPr>
          <p:nvPr/>
        </p:nvSpPr>
        <p:spPr bwMode="auto">
          <a:xfrm>
            <a:off x="3024849" y="940477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11" name="Rectangle 110"/>
          <p:cNvSpPr>
            <a:spLocks noChangeArrowheads="1"/>
          </p:cNvSpPr>
          <p:nvPr/>
        </p:nvSpPr>
        <p:spPr bwMode="auto">
          <a:xfrm>
            <a:off x="3720331" y="1054568"/>
            <a:ext cx="465290" cy="4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31 Aug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WP1 AEMO publishes final determination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" name="Flowchart: Decision 111"/>
          <p:cNvSpPr>
            <a:spLocks noChangeArrowheads="1"/>
          </p:cNvSpPr>
          <p:nvPr/>
        </p:nvSpPr>
        <p:spPr bwMode="auto">
          <a:xfrm>
            <a:off x="3941054" y="940477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13" name="Rectangle 112"/>
          <p:cNvSpPr>
            <a:spLocks noChangeArrowheads="1"/>
          </p:cNvSpPr>
          <p:nvPr/>
        </p:nvSpPr>
        <p:spPr bwMode="auto">
          <a:xfrm>
            <a:off x="4845087" y="1392427"/>
            <a:ext cx="465290" cy="4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17 Oct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IEC ‘Request’ AEMO to conduct Procedure Consultation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4" name="Flowchart: Decision 113"/>
          <p:cNvSpPr>
            <a:spLocks noChangeArrowheads="1"/>
          </p:cNvSpPr>
          <p:nvPr/>
        </p:nvSpPr>
        <p:spPr bwMode="auto">
          <a:xfrm>
            <a:off x="5114059" y="946495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15" name="Rectangle 114"/>
          <p:cNvSpPr>
            <a:spLocks noChangeArrowheads="1"/>
          </p:cNvSpPr>
          <p:nvPr/>
        </p:nvSpPr>
        <p:spPr bwMode="auto">
          <a:xfrm>
            <a:off x="4664802" y="1061627"/>
            <a:ext cx="444696" cy="4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10 Oct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WP2 Consultation begins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6" name="Flowchart: Decision 115"/>
          <p:cNvSpPr>
            <a:spLocks noChangeArrowheads="1"/>
          </p:cNvSpPr>
          <p:nvPr/>
        </p:nvSpPr>
        <p:spPr bwMode="auto">
          <a:xfrm>
            <a:off x="4919091" y="947536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17" name="Rectangle 116"/>
          <p:cNvSpPr>
            <a:spLocks noChangeArrowheads="1"/>
          </p:cNvSpPr>
          <p:nvPr/>
        </p:nvSpPr>
        <p:spPr bwMode="auto">
          <a:xfrm>
            <a:off x="5560509" y="1061627"/>
            <a:ext cx="396738" cy="4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15 Nov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WP2 Submissions Close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8" name="Flowchart: Decision 117"/>
          <p:cNvSpPr>
            <a:spLocks noChangeArrowheads="1"/>
          </p:cNvSpPr>
          <p:nvPr/>
        </p:nvSpPr>
        <p:spPr bwMode="auto">
          <a:xfrm>
            <a:off x="5766868" y="947536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19" name="Rectangle 118"/>
          <p:cNvSpPr>
            <a:spLocks noChangeArrowheads="1"/>
          </p:cNvSpPr>
          <p:nvPr/>
        </p:nvSpPr>
        <p:spPr bwMode="auto">
          <a:xfrm>
            <a:off x="6148017" y="1063088"/>
            <a:ext cx="368998" cy="4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13 Dec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AEMO WP2 publishes Draft Determination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0" name="Flowchart: Decision 119"/>
          <p:cNvSpPr>
            <a:spLocks noChangeArrowheads="1"/>
          </p:cNvSpPr>
          <p:nvPr/>
        </p:nvSpPr>
        <p:spPr bwMode="auto">
          <a:xfrm>
            <a:off x="6562368" y="948997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21" name="Rectangle 120"/>
          <p:cNvSpPr>
            <a:spLocks noChangeArrowheads="1"/>
          </p:cNvSpPr>
          <p:nvPr/>
        </p:nvSpPr>
        <p:spPr bwMode="auto">
          <a:xfrm>
            <a:off x="6988095" y="1063088"/>
            <a:ext cx="409529" cy="4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16 Jan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WP2 second stage submissions close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2" name="Flowchart: Decision 121"/>
          <p:cNvSpPr>
            <a:spLocks noChangeArrowheads="1"/>
          </p:cNvSpPr>
          <p:nvPr/>
        </p:nvSpPr>
        <p:spPr bwMode="auto">
          <a:xfrm>
            <a:off x="7258274" y="947536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6211057" y="5742760"/>
            <a:ext cx="448569" cy="2448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700" dirty="0" smtClean="0">
                <a:solidFill>
                  <a:prstClr val="white"/>
                </a:solidFill>
              </a:rPr>
              <a:t>B2B Review Stage 2</a:t>
            </a:r>
            <a:endParaRPr lang="en-AU" sz="700" dirty="0">
              <a:solidFill>
                <a:prstClr val="white"/>
              </a:solidFill>
            </a:endParaRPr>
          </a:p>
        </p:txBody>
      </p:sp>
      <p:sp>
        <p:nvSpPr>
          <p:cNvPr id="125" name="Rectangle 124"/>
          <p:cNvSpPr/>
          <p:nvPr/>
        </p:nvSpPr>
        <p:spPr>
          <a:xfrm>
            <a:off x="5331114" y="5742760"/>
            <a:ext cx="879944" cy="2448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700" dirty="0" smtClean="0">
                <a:solidFill>
                  <a:prstClr val="black"/>
                </a:solidFill>
              </a:rPr>
              <a:t>Consultation Stage 1</a:t>
            </a:r>
            <a:endParaRPr lang="en-AU" sz="700" dirty="0">
              <a:solidFill>
                <a:prstClr val="black"/>
              </a:solidFill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6671860" y="5742760"/>
            <a:ext cx="780688" cy="2448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700" dirty="0" smtClean="0">
                <a:solidFill>
                  <a:prstClr val="black"/>
                </a:solidFill>
              </a:rPr>
              <a:t>Stage 3</a:t>
            </a:r>
            <a:endParaRPr lang="en-AU" sz="700" dirty="0">
              <a:solidFill>
                <a:prstClr val="black"/>
              </a:solidFill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7464782" y="5742760"/>
            <a:ext cx="1034952" cy="2448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700" dirty="0" smtClean="0">
                <a:solidFill>
                  <a:prstClr val="white"/>
                </a:solidFill>
              </a:rPr>
              <a:t>B2B Review</a:t>
            </a:r>
          </a:p>
          <a:p>
            <a:pPr algn="ctr"/>
            <a:r>
              <a:rPr lang="en-AU" sz="700" dirty="0" smtClean="0">
                <a:solidFill>
                  <a:prstClr val="white"/>
                </a:solidFill>
              </a:rPr>
              <a:t>Stage 4</a:t>
            </a:r>
            <a:endParaRPr lang="en-AU" sz="700" dirty="0">
              <a:solidFill>
                <a:prstClr val="white"/>
              </a:solidFill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5285359" y="5810438"/>
            <a:ext cx="146086" cy="15239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8439376" y="5793221"/>
            <a:ext cx="146086" cy="15239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6613001" y="5808425"/>
            <a:ext cx="146086" cy="15239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00" b="1" dirty="0" smtClean="0">
                <a:solidFill>
                  <a:prstClr val="white"/>
                </a:solidFill>
              </a:rPr>
              <a:t>P</a:t>
            </a:r>
            <a:endParaRPr lang="en-AU" sz="200" b="1" dirty="0">
              <a:solidFill>
                <a:prstClr val="white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5325973" y="5546357"/>
            <a:ext cx="3173760" cy="19427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 smtClean="0">
                <a:solidFill>
                  <a:prstClr val="white"/>
                </a:solidFill>
              </a:rPr>
              <a:t>B2B PROCEDURES</a:t>
            </a:r>
            <a:endParaRPr lang="en-AU" sz="1000" dirty="0">
              <a:solidFill>
                <a:prstClr val="white"/>
              </a:solidFill>
            </a:endParaRPr>
          </a:p>
        </p:txBody>
      </p:sp>
      <p:sp>
        <p:nvSpPr>
          <p:cNvPr id="134" name="Flowchart: Decision 133"/>
          <p:cNvSpPr>
            <a:spLocks noChangeArrowheads="1"/>
          </p:cNvSpPr>
          <p:nvPr/>
        </p:nvSpPr>
        <p:spPr bwMode="auto">
          <a:xfrm>
            <a:off x="6332692" y="948997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36" name="Rectangle 135"/>
          <p:cNvSpPr>
            <a:spLocks noChangeArrowheads="1"/>
          </p:cNvSpPr>
          <p:nvPr/>
        </p:nvSpPr>
        <p:spPr bwMode="auto">
          <a:xfrm>
            <a:off x="6431611" y="1392427"/>
            <a:ext cx="361213" cy="4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W/C 19 Dec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B2B IEC endorse draft procedures for consultation </a:t>
            </a:r>
          </a:p>
        </p:txBody>
      </p:sp>
      <p:sp>
        <p:nvSpPr>
          <p:cNvPr id="139" name="Flowchart: Decision 138"/>
          <p:cNvSpPr>
            <a:spLocks noChangeArrowheads="1"/>
          </p:cNvSpPr>
          <p:nvPr/>
        </p:nvSpPr>
        <p:spPr bwMode="auto">
          <a:xfrm>
            <a:off x="8046629" y="947536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40" name="Rectangle 139"/>
          <p:cNvSpPr>
            <a:spLocks noChangeArrowheads="1"/>
          </p:cNvSpPr>
          <p:nvPr/>
        </p:nvSpPr>
        <p:spPr bwMode="auto">
          <a:xfrm>
            <a:off x="7871773" y="1063088"/>
            <a:ext cx="425443" cy="4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W/C 20 Feb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IEC ‘Recommends’ final Procedures 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1" name="Flowchart: Decision 140"/>
          <p:cNvSpPr>
            <a:spLocks noChangeArrowheads="1"/>
          </p:cNvSpPr>
          <p:nvPr/>
        </p:nvSpPr>
        <p:spPr bwMode="auto">
          <a:xfrm>
            <a:off x="7350243" y="947536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43" name="Flowchart: Decision 142"/>
          <p:cNvSpPr>
            <a:spLocks noChangeArrowheads="1"/>
          </p:cNvSpPr>
          <p:nvPr/>
        </p:nvSpPr>
        <p:spPr bwMode="auto">
          <a:xfrm>
            <a:off x="8329739" y="947536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44" name="Rectangle 143"/>
          <p:cNvSpPr>
            <a:spLocks noChangeArrowheads="1"/>
          </p:cNvSpPr>
          <p:nvPr/>
        </p:nvSpPr>
        <p:spPr bwMode="auto">
          <a:xfrm>
            <a:off x="8178786" y="1392427"/>
            <a:ext cx="388152" cy="511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28 Feb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MC </a:t>
            </a:r>
            <a:endParaRPr lang="en-US" sz="45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Registration &amp; EN MSL and Accreditation Documentation </a:t>
            </a:r>
            <a:r>
              <a:rPr lang="en-US" sz="45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Published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2260199" y="6255219"/>
            <a:ext cx="338870" cy="1623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Trans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2923478" y="6255219"/>
            <a:ext cx="338870" cy="1623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550" dirty="0" smtClean="0">
                <a:solidFill>
                  <a:prstClr val="black"/>
                </a:solidFill>
              </a:rPr>
              <a:t>Trans</a:t>
            </a:r>
            <a:endParaRPr lang="en-AU" sz="550" dirty="0">
              <a:solidFill>
                <a:prstClr val="black"/>
              </a:solidFill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4681965" y="5498491"/>
            <a:ext cx="562740" cy="2808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800" dirty="0" smtClean="0">
                <a:solidFill>
                  <a:prstClr val="black">
                    <a:lumMod val="50000"/>
                  </a:prstClr>
                </a:solidFill>
              </a:rPr>
              <a:t>Industry Review</a:t>
            </a:r>
            <a:endParaRPr lang="en-AU" sz="700" dirty="0" smtClean="0">
              <a:solidFill>
                <a:prstClr val="black">
                  <a:lumMod val="50000"/>
                </a:prstClr>
              </a:solidFill>
            </a:endParaRPr>
          </a:p>
        </p:txBody>
      </p:sp>
      <p:sp>
        <p:nvSpPr>
          <p:cNvPr id="151" name="Rectangle 150"/>
          <p:cNvSpPr>
            <a:spLocks noChangeArrowheads="1"/>
          </p:cNvSpPr>
          <p:nvPr/>
        </p:nvSpPr>
        <p:spPr bwMode="auto">
          <a:xfrm>
            <a:off x="5110261" y="1075191"/>
            <a:ext cx="404246" cy="4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27 Oct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B2B Consultation begins</a:t>
            </a:r>
          </a:p>
        </p:txBody>
      </p:sp>
      <p:sp>
        <p:nvSpPr>
          <p:cNvPr id="152" name="Flowchart: Decision 151"/>
          <p:cNvSpPr>
            <a:spLocks noChangeArrowheads="1"/>
          </p:cNvSpPr>
          <p:nvPr/>
        </p:nvSpPr>
        <p:spPr bwMode="auto">
          <a:xfrm>
            <a:off x="5244337" y="946495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cxnSp>
        <p:nvCxnSpPr>
          <p:cNvPr id="153" name="Straight Connector 152"/>
          <p:cNvCxnSpPr/>
          <p:nvPr/>
        </p:nvCxnSpPr>
        <p:spPr>
          <a:xfrm flipH="1">
            <a:off x="5059854" y="1037179"/>
            <a:ext cx="72857" cy="307592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Rectangle 153"/>
          <p:cNvSpPr>
            <a:spLocks noChangeArrowheads="1"/>
          </p:cNvSpPr>
          <p:nvPr/>
        </p:nvSpPr>
        <p:spPr bwMode="auto">
          <a:xfrm>
            <a:off x="5814320" y="1392427"/>
            <a:ext cx="396738" cy="4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02 Dec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B2B Submissions Close </a:t>
            </a:r>
          </a:p>
        </p:txBody>
      </p:sp>
      <p:sp>
        <p:nvSpPr>
          <p:cNvPr id="155" name="Flowchart: Decision 154"/>
          <p:cNvSpPr>
            <a:spLocks noChangeArrowheads="1"/>
          </p:cNvSpPr>
          <p:nvPr/>
        </p:nvSpPr>
        <p:spPr bwMode="auto">
          <a:xfrm>
            <a:off x="6176296" y="947536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cxnSp>
        <p:nvCxnSpPr>
          <p:cNvPr id="156" name="Straight Connector 155"/>
          <p:cNvCxnSpPr/>
          <p:nvPr/>
        </p:nvCxnSpPr>
        <p:spPr>
          <a:xfrm flipH="1">
            <a:off x="6078770" y="1032788"/>
            <a:ext cx="61086" cy="307592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Flowchart: Decision 156"/>
          <p:cNvSpPr>
            <a:spLocks noChangeArrowheads="1"/>
          </p:cNvSpPr>
          <p:nvPr/>
        </p:nvSpPr>
        <p:spPr bwMode="auto">
          <a:xfrm>
            <a:off x="6646400" y="948997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58" name="Rectangle 157"/>
          <p:cNvSpPr>
            <a:spLocks noChangeArrowheads="1"/>
          </p:cNvSpPr>
          <p:nvPr/>
        </p:nvSpPr>
        <p:spPr bwMode="auto">
          <a:xfrm>
            <a:off x="6567615" y="1063088"/>
            <a:ext cx="465290" cy="4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>
                <a:solidFill>
                  <a:srgbClr val="000000"/>
                </a:solidFill>
                <a:latin typeface="Arial Black" panose="020B0A04020102020204" pitchFamily="34" charset="0"/>
              </a:rPr>
              <a:t>2</a:t>
            </a:r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3 Dec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B2B AEMO publishes Draft Determination</a:t>
            </a:r>
          </a:p>
        </p:txBody>
      </p:sp>
      <p:sp>
        <p:nvSpPr>
          <p:cNvPr id="159" name="Rectangle 158"/>
          <p:cNvSpPr>
            <a:spLocks noChangeArrowheads="1"/>
          </p:cNvSpPr>
          <p:nvPr/>
        </p:nvSpPr>
        <p:spPr bwMode="auto">
          <a:xfrm>
            <a:off x="7211951" y="1392427"/>
            <a:ext cx="437122" cy="4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20 Jan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AU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B2B second stage submission close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62" name="Straight Connector 161"/>
          <p:cNvCxnSpPr/>
          <p:nvPr/>
        </p:nvCxnSpPr>
        <p:spPr>
          <a:xfrm flipH="1">
            <a:off x="7388915" y="1037179"/>
            <a:ext cx="3386" cy="307592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Flowchart: Decision 167"/>
          <p:cNvSpPr>
            <a:spLocks noChangeArrowheads="1"/>
          </p:cNvSpPr>
          <p:nvPr/>
        </p:nvSpPr>
        <p:spPr bwMode="auto">
          <a:xfrm>
            <a:off x="8482139" y="947536"/>
            <a:ext cx="54000" cy="54000"/>
          </a:xfrm>
          <a:prstGeom prst="flowChartDecision">
            <a:avLst/>
          </a:prstGeom>
          <a:solidFill>
            <a:srgbClr val="C41230"/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70" name="Rectangle 169"/>
          <p:cNvSpPr>
            <a:spLocks noChangeArrowheads="1"/>
          </p:cNvSpPr>
          <p:nvPr/>
        </p:nvSpPr>
        <p:spPr bwMode="auto">
          <a:xfrm>
            <a:off x="8425425" y="1063089"/>
            <a:ext cx="321145" cy="38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525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06 Mar</a:t>
            </a:r>
            <a:endParaRPr lang="en-AU" sz="525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50" dirty="0" smtClean="0">
                <a:solidFill>
                  <a:srgbClr val="000000"/>
                </a:solidFill>
                <a:latin typeface="Arial" panose="020B0604020202020204" pitchFamily="34" charset="0"/>
              </a:rPr>
              <a:t>B2B Procedures Published</a:t>
            </a:r>
            <a:endParaRPr lang="en-AU" sz="4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71" name="Straight Connector 170"/>
          <p:cNvCxnSpPr/>
          <p:nvPr/>
        </p:nvCxnSpPr>
        <p:spPr>
          <a:xfrm flipH="1">
            <a:off x="8349522" y="1037179"/>
            <a:ext cx="3386" cy="307592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/>
          <p:cNvCxnSpPr/>
          <p:nvPr/>
        </p:nvCxnSpPr>
        <p:spPr>
          <a:xfrm flipH="1">
            <a:off x="6562368" y="1032788"/>
            <a:ext cx="27316" cy="345327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Flowchart: Decision 172"/>
          <p:cNvSpPr>
            <a:spLocks noChangeArrowheads="1"/>
          </p:cNvSpPr>
          <p:nvPr/>
        </p:nvSpPr>
        <p:spPr bwMode="auto">
          <a:xfrm>
            <a:off x="7488718" y="6237237"/>
            <a:ext cx="54000" cy="5400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12700" algn="ctr">
            <a:solidFill>
              <a:srgbClr val="1E4164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AU" sz="1350" dirty="0">
              <a:solidFill>
                <a:prstClr val="black"/>
              </a:solidFill>
            </a:endParaRPr>
          </a:p>
        </p:txBody>
      </p:sp>
      <p:sp>
        <p:nvSpPr>
          <p:cNvPr id="17" name="Curved Up Arrow 16"/>
          <p:cNvSpPr/>
          <p:nvPr/>
        </p:nvSpPr>
        <p:spPr>
          <a:xfrm>
            <a:off x="5125831" y="5462999"/>
            <a:ext cx="180000" cy="108000"/>
          </a:xfrm>
          <a:prstGeom prst="curvedUp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prstClr val="black"/>
              </a:solidFill>
            </a:endParaRPr>
          </a:p>
        </p:txBody>
      </p:sp>
      <p:sp>
        <p:nvSpPr>
          <p:cNvPr id="174" name="Curved Up Arrow 173"/>
          <p:cNvSpPr/>
          <p:nvPr/>
        </p:nvSpPr>
        <p:spPr>
          <a:xfrm flipH="1" flipV="1">
            <a:off x="5113309" y="5337852"/>
            <a:ext cx="180000" cy="108000"/>
          </a:xfrm>
          <a:prstGeom prst="curvedUp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prstClr val="black"/>
              </a:solidFill>
            </a:endParaRPr>
          </a:p>
        </p:txBody>
      </p:sp>
      <p:sp>
        <p:nvSpPr>
          <p:cNvPr id="175" name="Rectangle 174"/>
          <p:cNvSpPr>
            <a:spLocks noChangeArrowheads="1"/>
          </p:cNvSpPr>
          <p:nvPr/>
        </p:nvSpPr>
        <p:spPr bwMode="auto">
          <a:xfrm>
            <a:off x="5220411" y="5413586"/>
            <a:ext cx="786140" cy="139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/>
            <a:r>
              <a:rPr lang="en-AU" sz="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Iterative process</a:t>
            </a:r>
            <a:endParaRPr lang="en-AU" sz="600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06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Power of Choice Milestones </a:t>
            </a:r>
            <a:br>
              <a:rPr lang="en-AU" dirty="0" smtClean="0"/>
            </a:br>
            <a:endParaRPr lang="en-AU" sz="20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206325" y="1122779"/>
          <a:ext cx="8759650" cy="5046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7421"/>
                <a:gridCol w="1121134"/>
                <a:gridCol w="2193384"/>
                <a:gridCol w="847308"/>
                <a:gridCol w="775300"/>
                <a:gridCol w="395103"/>
              </a:tblGrid>
              <a:tr h="179849">
                <a:tc>
                  <a:txBody>
                    <a:bodyPr/>
                    <a:lstStyle/>
                    <a:p>
                      <a:pPr marL="5397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9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Deliverable</a:t>
                      </a:r>
                      <a:r>
                        <a:rPr lang="en-AU" sz="900" b="1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/ Milestone</a:t>
                      </a:r>
                      <a:endParaRPr lang="en-AU" sz="9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53975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9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Project / Stream</a:t>
                      </a:r>
                      <a:endParaRPr lang="en-AU" sz="9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900" b="1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Description / Notes</a:t>
                      </a:r>
                      <a:endParaRPr lang="en-AU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900" b="1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Planned date</a:t>
                      </a:r>
                      <a:endParaRPr lang="en-AU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1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Expected date</a:t>
                      </a:r>
                      <a:endParaRPr lang="en-AU" sz="9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Status</a:t>
                      </a:r>
                      <a:endParaRPr lang="en-AU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AEMC publish MRP Directions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paper &amp; EN draft determination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EN, MRP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 Sep 15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r>
                        <a:rPr lang="en-AU" sz="900" b="0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 </a:t>
                      </a:r>
                      <a:endParaRPr lang="en-AU" sz="900" b="0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AEMC publish SMP advice paper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SMP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Early-Oct 15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Oct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15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AEMC publish final rule determination 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 Nov 15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 Nov 15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AEMC release final determination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 Dec 15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AEMC release draft determination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MRP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 Dec 15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AEMC publish draft rule determination 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SMP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Early-Feb 16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07 Apr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en-AU" sz="900" b="0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AEMC publish final rule determination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MRP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 Mar 16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en-AU" sz="900" b="0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pre-consultation workshops conclude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</a:t>
                      </a:r>
                      <a:r>
                        <a:rPr lang="en-AU" sz="900" b="0" i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AU" sz="900" b="0" i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</a:t>
                      </a:r>
                      <a:r>
                        <a:rPr lang="en-AU" sz="900" b="0" i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,MRP</a:t>
                      </a:r>
                      <a:endParaRPr lang="en-AU" sz="900" b="0" i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Mar 16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releases Pre-Consultation Paper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MC,EN,MRP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08 Apr 16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AU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1E416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publishes notice first stage 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consultation 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MC,EN,MRP</a:t>
                      </a:r>
                      <a:endParaRPr lang="en-AU" sz="900" b="0" i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 Apr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AU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1E416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AEMC publish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final rule determination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SMP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 May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Jun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AU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1E416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concludes first stage consultation 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MC,EN,MRP</a:t>
                      </a:r>
                      <a:endParaRPr lang="en-AU" sz="900" b="0" i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 May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AU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1E416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commences Readiness Work Stream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engagement</a:t>
                      </a: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MC,EN,MRP</a:t>
                      </a:r>
                      <a:endParaRPr lang="en-AU" sz="900" b="0" i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Jun 16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 Jun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AU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1E416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publish draft procedure determination 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MC,EN,MRP</a:t>
                      </a:r>
                      <a:endParaRPr lang="en-AU" sz="900" b="0" i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Jun 16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 Jun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AU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1E416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concludes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second stage consultation 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MC,EN,MRP</a:t>
                      </a:r>
                      <a:endParaRPr lang="en-AU" sz="900" b="0" i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Jul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Jul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AU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1E416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publishes final procedure determination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MC,EN,MRP</a:t>
                      </a:r>
                      <a:endParaRPr lang="en-AU" sz="900" b="0" i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later than 1 Sep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 Aug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31 Aug 16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AU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1E416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publishes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notice first stage consultation (WP2)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MC,EN,MRP</a:t>
                      </a:r>
                      <a:endParaRPr lang="en-AU" sz="900" b="0" i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Oct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AU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1E416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AEMO publishes</a:t>
                      </a:r>
                      <a:r>
                        <a:rPr lang="en-AU" sz="900" b="0" i="1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notice first stage consultation</a:t>
                      </a:r>
                      <a:endParaRPr lang="en-AU" sz="900" b="0" i="1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B2B:</a:t>
                      </a:r>
                      <a:r>
                        <a:rPr lang="en-AU" sz="900" b="0" i="1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All</a:t>
                      </a:r>
                      <a:endParaRPr lang="en-AU" sz="900" b="0" i="1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i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Oct 16</a:t>
                      </a:r>
                      <a:endParaRPr lang="en-AU" sz="900" b="0" i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 Oct 16</a:t>
                      </a:r>
                      <a:endParaRPr lang="en-AU" sz="900" b="0" i="1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AU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1E416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IEC Election complete – IEC formed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SMP</a:t>
                      </a:r>
                      <a:endParaRPr lang="en-AU" sz="900" b="0" i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Noting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this is a no later than date. 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 Sep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01 Sep 16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AU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1E416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finalises Industry Readiness Reporting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Plan</a:t>
                      </a:r>
                      <a:endParaRPr lang="en-AU" sz="90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Readiness</a:t>
                      </a:r>
                      <a:endParaRPr lang="en-AU" sz="900" b="0" i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 Oct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AU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1E416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commences Systems Work Stream engagement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Systems</a:t>
                      </a:r>
                      <a:endParaRPr lang="en-AU" sz="900" b="0" i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07 Oct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AU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1E416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Readiness Reporting commences 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Readiness</a:t>
                      </a:r>
                      <a:endParaRPr lang="en-AU" sz="900" b="0" i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 Nov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AU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1E416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concludes first stage consultation 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MC,EN,MRP</a:t>
                      </a:r>
                      <a:endParaRPr lang="en-AU" sz="900" b="0" i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Nov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AU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1E416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198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Power of Choice Milestones </a:t>
            </a:r>
            <a:br>
              <a:rPr lang="en-AU" dirty="0" smtClean="0"/>
            </a:br>
            <a:endParaRPr lang="en-AU" sz="20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864954"/>
              </p:ext>
            </p:extLst>
          </p:nvPr>
        </p:nvGraphicFramePr>
        <p:xfrm>
          <a:off x="206325" y="1122777"/>
          <a:ext cx="8758165" cy="5046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3080"/>
                <a:gridCol w="1065475"/>
                <a:gridCol w="2193384"/>
                <a:gridCol w="847308"/>
                <a:gridCol w="775300"/>
                <a:gridCol w="393618"/>
              </a:tblGrid>
              <a:tr h="179849">
                <a:tc>
                  <a:txBody>
                    <a:bodyPr/>
                    <a:lstStyle/>
                    <a:p>
                      <a:pPr marL="5397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9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Deliverable</a:t>
                      </a:r>
                      <a:r>
                        <a:rPr lang="en-AU" sz="900" b="1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/ Milestone</a:t>
                      </a:r>
                      <a:endParaRPr lang="en-AU" sz="9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53975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9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Project / Stream</a:t>
                      </a:r>
                      <a:endParaRPr lang="en-AU" sz="9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900" b="1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Description</a:t>
                      </a:r>
                      <a:endParaRPr lang="en-AU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900" b="1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Planned date</a:t>
                      </a:r>
                      <a:endParaRPr lang="en-AU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1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Expected date</a:t>
                      </a:r>
                      <a:endParaRPr lang="en-AU" sz="9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AU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Status</a:t>
                      </a:r>
                      <a:endParaRPr lang="en-AU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AEMO concludes first stage consultation 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B2B:</a:t>
                      </a:r>
                      <a:r>
                        <a:rPr lang="en-AU" sz="900" b="0" i="1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All</a:t>
                      </a:r>
                      <a:endParaRPr lang="en-AU" sz="900" b="0" i="1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i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Nov</a:t>
                      </a:r>
                      <a:r>
                        <a:rPr lang="en-AU" sz="900" b="0" i="1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16</a:t>
                      </a:r>
                      <a:endParaRPr lang="en-AU" sz="900" b="0" i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02 Dec 16</a:t>
                      </a:r>
                      <a:endParaRPr lang="en-AU" sz="900" b="0" i="1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i="1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commences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consultation of Fee Methodology</a:t>
                      </a:r>
                      <a:endParaRPr lang="en-AU" sz="90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All</a:t>
                      </a:r>
                      <a:endParaRPr lang="en-AU" sz="900" b="0" i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Nov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03 Nov 16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E416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AU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1E416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AER publishes ring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fencing &amp; network exemption guidelines</a:t>
                      </a:r>
                      <a:endParaRPr lang="en-AU" sz="90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AU" sz="900" b="0" i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 Dec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publish draft procedure determination 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MC,EN,MRP</a:t>
                      </a:r>
                      <a:endParaRPr lang="en-AU" sz="900" b="0" i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 Dec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AEMO publish draft procedure determination 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B2B:</a:t>
                      </a:r>
                      <a:r>
                        <a:rPr lang="en-AU" sz="900" b="0" i="1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All</a:t>
                      </a:r>
                      <a:endParaRPr lang="en-AU" sz="900" b="0" i="1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i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 Dec 16</a:t>
                      </a:r>
                      <a:endParaRPr lang="en-AU" sz="900" b="0" i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 Dec 16</a:t>
                      </a:r>
                      <a:endParaRPr lang="en-AU" sz="900" b="0" i="1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i="1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System implementation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period commences</a:t>
                      </a:r>
                      <a:endParaRPr lang="en-AU" sz="90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All</a:t>
                      </a:r>
                      <a:endParaRPr lang="en-AU" sz="900" b="0" i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Mid Dec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concludes Fee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Methodology first stage consultation</a:t>
                      </a:r>
                      <a:endParaRPr lang="en-AU" sz="90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All</a:t>
                      </a:r>
                      <a:endParaRPr lang="en-AU" sz="900" b="0" i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Dec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concludes</a:t>
                      </a:r>
                      <a:r>
                        <a:rPr lang="en-AU" sz="900" b="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second stage consultation </a:t>
                      </a:r>
                      <a:endParaRPr lang="en-AU" sz="90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MC,EN,MRP</a:t>
                      </a:r>
                      <a:endParaRPr lang="en-AU" sz="900" b="0" i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Dec 16</a:t>
                      </a:r>
                      <a:endParaRPr lang="en-AU" sz="9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 Jan 17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AEMO concludes</a:t>
                      </a:r>
                      <a:r>
                        <a:rPr lang="en-AU" sz="900" b="0" i="1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second stage consultation </a:t>
                      </a:r>
                      <a:endParaRPr lang="en-AU" sz="900" b="0" i="1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B2B:</a:t>
                      </a:r>
                      <a:r>
                        <a:rPr lang="en-AU" sz="900" b="0" i="1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All</a:t>
                      </a:r>
                      <a:endParaRPr lang="en-AU" sz="900" b="0" i="1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AU" sz="900" b="0" i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AU" sz="900" b="0" i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Dec 16</a:t>
                      </a:r>
                      <a:endParaRPr lang="en-AU" sz="900" b="0" i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 Jan 17</a:t>
                      </a:r>
                      <a:endParaRPr lang="en-AU" sz="900" b="0" i="1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i="1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AEMO seeks IEC recommendation for B2B changes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B2B: All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TBC Preceding AMEO Feb</a:t>
                      </a:r>
                      <a:r>
                        <a:rPr lang="en-AU" sz="900" b="0" i="1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Board</a:t>
                      </a:r>
                      <a:endParaRPr lang="en-AU" sz="900" b="0" i="1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 Jan 17</a:t>
                      </a:r>
                      <a:endParaRPr lang="en-AU" sz="900" b="0" i="1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Late Feb 17</a:t>
                      </a:r>
                      <a:endParaRPr lang="en-AU" sz="900" b="0" i="1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publishes final procedure determination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MC,</a:t>
                      </a:r>
                      <a:r>
                        <a:rPr lang="en-AU" sz="900" b="0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EN,MRP</a:t>
                      </a:r>
                      <a:endParaRPr lang="en-AU" sz="900" b="0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Obligation</a:t>
                      </a:r>
                      <a:r>
                        <a:rPr lang="en-AU" sz="900" b="0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is n</a:t>
                      </a: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 later</a:t>
                      </a:r>
                      <a:r>
                        <a:rPr lang="en-AU" sz="900" b="0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than 1 Mar 17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01 Mar 17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28 Feb 17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AEMO publishes final procedure determination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B2B: All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Obligation is no later</a:t>
                      </a:r>
                      <a:r>
                        <a:rPr lang="en-AU" sz="900" b="0" i="1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than 1 Jun 17</a:t>
                      </a:r>
                      <a:endParaRPr lang="en-AU" sz="900" b="0" i="1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01 Mar 17</a:t>
                      </a:r>
                      <a:endParaRPr lang="en-AU" sz="900" b="0" i="1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i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06 Mar 17</a:t>
                      </a:r>
                      <a:endParaRPr lang="en-AU" sz="900" b="0" i="1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AEMO publishes</a:t>
                      </a:r>
                      <a:r>
                        <a:rPr lang="en-AU" sz="900" b="0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Fee Methodology (participant fee structure)</a:t>
                      </a:r>
                      <a:endParaRPr lang="en-AU" sz="900" b="0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SMP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If required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01 Mar</a:t>
                      </a:r>
                      <a:r>
                        <a:rPr lang="en-AU" sz="900" b="0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17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Commencement of registration / accreditation</a:t>
                      </a:r>
                      <a:r>
                        <a:rPr lang="en-AU" sz="900" b="0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activities</a:t>
                      </a:r>
                      <a:endParaRPr lang="en-AU" sz="900" b="0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Readiness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 be determined in</a:t>
                      </a:r>
                      <a:r>
                        <a:rPr lang="en-AU" sz="900" b="0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readiness strategy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Mar 17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Industry testing period detailed planning commences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Readiness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Mar 17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Industry</a:t>
                      </a:r>
                      <a:r>
                        <a:rPr lang="en-AU" sz="900" b="0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detailed cut-over and transition planning commences</a:t>
                      </a:r>
                      <a:endParaRPr lang="en-AU" sz="900" b="0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Readiness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Apr 17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Industry testing and trial period commences</a:t>
                      </a:r>
                      <a:endParaRPr lang="en-AU" sz="900" b="0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Readiness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 be determined in</a:t>
                      </a:r>
                      <a:r>
                        <a:rPr lang="en-AU" sz="900" b="0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test plan</a:t>
                      </a:r>
                      <a:endParaRPr lang="en-AU" sz="900" b="0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Aug 17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DNSPs publish T&amp;C’s on which it will act as the initial MC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MC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Sep 17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Industry</a:t>
                      </a:r>
                      <a:r>
                        <a:rPr lang="en-AU" sz="900" b="0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Accreditation and Registration activities completed </a:t>
                      </a:r>
                      <a:endParaRPr lang="en-AU" sz="900" b="0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Readiness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Oct 17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Industry cut-over and transition plan completed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Readiness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Oct 17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DNSPs</a:t>
                      </a:r>
                      <a:r>
                        <a:rPr lang="en-AU" sz="900" b="0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publish distributor deemed standard connection  contracts</a:t>
                      </a:r>
                      <a:endParaRPr lang="en-AU" sz="900" b="0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MC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Dec 17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Retailers publish</a:t>
                      </a:r>
                      <a:r>
                        <a:rPr lang="en-AU" sz="900" b="0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Elect &amp; Gas standard retail contracts</a:t>
                      </a:r>
                      <a:endParaRPr lang="en-AU" sz="900" b="0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MC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Dec 17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7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PoC Effective date 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900" b="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Dec 17</a:t>
                      </a: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900" b="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Oval 22"/>
          <p:cNvSpPr/>
          <p:nvPr/>
        </p:nvSpPr>
        <p:spPr>
          <a:xfrm>
            <a:off x="8712472" y="1431059"/>
            <a:ext cx="108000" cy="108000"/>
          </a:xfrm>
          <a:prstGeom prst="ellipse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8712472" y="1861628"/>
            <a:ext cx="108000" cy="108000"/>
          </a:xfrm>
          <a:prstGeom prst="ellipse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8712472" y="2068944"/>
            <a:ext cx="108000" cy="108000"/>
          </a:xfrm>
          <a:prstGeom prst="ellipse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8712472" y="2257522"/>
            <a:ext cx="108000" cy="108000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8712472" y="2488871"/>
            <a:ext cx="108000" cy="108000"/>
          </a:xfrm>
          <a:prstGeom prst="ellipse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8712472" y="2714786"/>
            <a:ext cx="108000" cy="108000"/>
          </a:xfrm>
          <a:prstGeom prst="ellipse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>
            <a:off x="8712472" y="2922102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8712472" y="3110680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8712472" y="3301163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8712472" y="3505817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8712472" y="3731732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8712472" y="3939048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8712472" y="4127626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44" name="Oval 43"/>
          <p:cNvSpPr/>
          <p:nvPr/>
        </p:nvSpPr>
        <p:spPr>
          <a:xfrm>
            <a:off x="8712472" y="4358975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8712472" y="4751868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8712472" y="4546462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8712472" y="4981993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8712472" y="5170571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8712472" y="5401920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8712472" y="5794813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8712472" y="5589407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8712472" y="5981397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97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PoC - Program Overview</a:t>
            </a:r>
            <a:br>
              <a:rPr lang="en-AU" dirty="0" smtClean="0"/>
            </a:br>
            <a:r>
              <a:rPr lang="en-AU" sz="1800" dirty="0" smtClean="0"/>
              <a:t>Version history</a:t>
            </a:r>
            <a:endParaRPr lang="en-AU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13503"/>
            <a:ext cx="8496944" cy="73721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1200" dirty="0" smtClean="0"/>
              <a:t>This table summarises the changes between the Program Overview as information changes or becomes available.</a:t>
            </a:r>
          </a:p>
          <a:p>
            <a:pPr lvl="2"/>
            <a:endParaRPr lang="en-AU" sz="1000" dirty="0" smtClean="0"/>
          </a:p>
          <a:p>
            <a:pPr marL="363538" lvl="1" indent="0">
              <a:buNone/>
            </a:pPr>
            <a:endParaRPr lang="en-AU" sz="1200" dirty="0"/>
          </a:p>
          <a:p>
            <a:pPr marL="363538" lvl="1" indent="0">
              <a:buNone/>
            </a:pPr>
            <a:endParaRPr lang="en-AU" sz="1200" dirty="0" smtClean="0"/>
          </a:p>
          <a:p>
            <a:endParaRPr lang="en-AU" sz="16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323529" y="1548874"/>
          <a:ext cx="8496942" cy="43281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69040"/>
                <a:gridCol w="772063"/>
                <a:gridCol w="7055839"/>
              </a:tblGrid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/>
                        <a:t>Version</a:t>
                      </a:r>
                      <a:endParaRPr lang="en-A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/>
                        <a:t>Date</a:t>
                      </a:r>
                      <a:endParaRPr lang="en-A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800" dirty="0" smtClean="0"/>
                        <a:t>Amendments</a:t>
                      </a:r>
                      <a:endParaRPr lang="en-AU" sz="800" dirty="0"/>
                    </a:p>
                  </a:txBody>
                  <a:tcPr/>
                </a:tc>
              </a:tr>
              <a:tr h="138128"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3.2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11 Feb 16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Updated SMP DD and</a:t>
                      </a: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FD dates in accordance with AEMC update 11 Feb 16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71258"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3.3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19 Feb 16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Updated</a:t>
                      </a: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DRM DD date from 18 Feb to 9 Jun – Removed the DRM FD until advice is available from AEMC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Included milestone for ring-fencing &amp; exemption guidelines and DNSPs to publish standard T&amp;C’s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0176"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3.4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04 Mar 16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Removed MTR following guidance published by AEMC on 25 Feb 2016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Separated initial B2B consultation – scheduled</a:t>
                      </a: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to begin on 8 Apr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Amended dates according to AEMC update (2 March 2016) – SMP dates moved back/DRM FD date released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3.5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22 Apr</a:t>
                      </a: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16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Removed DRM/ASU</a:t>
                      </a: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until further guidance – expanded timeline to focus on the Dec 2017 delivery and heightened support into Q1 2018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Combined MC/EM/MRP into single project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Included SMP draft rule dates as published by AEMC – included proposed timeline for conducting SMP procedure consultation 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3.6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10 May 16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Expanded key milestone dates.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3.7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 Jun 16 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Included proposed dates for</a:t>
                      </a: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testing periods</a:t>
                      </a:r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(Aug 17</a:t>
                      </a: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– Nov 17).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Expanded on proposed fee methodology timetable to accommodate consultation process.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4.0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10 Jun 16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Arranged Program Overview into</a:t>
                      </a: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key workstreams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Removed IEC milestones in lieu of SMP Draft Determination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4.1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23 Jun 16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Increased AEMO’s “design</a:t>
                      </a: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phase” to carry on until the end of consultation (1 Mar 17)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Altered WP 1 Procedure Change Process dates to accommodate additional four business days of consultation. 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4.2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19 Au</a:t>
                      </a: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g 16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Updated tracking; removed dates associated with B2B Procedures as</a:t>
                      </a: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a result of B2B Framework Rule being published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4.3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02 Sep 16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Updated B2B Procedure consultation with AEMO’s proposed dates (pending IEC approval)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4.4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10 Oct 16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Updated terminology – added ‘6</a:t>
                      </a: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month outlook’ for Procedure development / consultation processes</a:t>
                      </a:r>
                      <a:endParaRPr lang="en-AU" sz="800" dirty="0" smtClean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Updated key dates in relation to AEMO WP2 Procedures and B2B Procedure development</a:t>
                      </a: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/ consultation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Included key dates identified in Readiness strategy 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4.5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17</a:t>
                      </a: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Nov 16</a:t>
                      </a: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Amended</a:t>
                      </a: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dates for Fee Methodology consultation </a:t>
                      </a:r>
                      <a:endParaRPr lang="en-AU" sz="800" dirty="0" smtClean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AU" sz="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Updated B2B Procedure Consultation dates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AU" sz="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382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Risk Workshop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9741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Agenda slide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Brief Update  </a:t>
            </a:r>
          </a:p>
          <a:p>
            <a:r>
              <a:rPr lang="en-AU" dirty="0" smtClean="0"/>
              <a:t>Upcoming activities</a:t>
            </a:r>
          </a:p>
          <a:p>
            <a:r>
              <a:rPr lang="en-AU" dirty="0" smtClean="0"/>
              <a:t>Processes </a:t>
            </a:r>
          </a:p>
          <a:p>
            <a:r>
              <a:rPr lang="en-AU" dirty="0" smtClean="0"/>
              <a:t>Risk Review </a:t>
            </a:r>
          </a:p>
          <a:p>
            <a:r>
              <a:rPr lang="en-AU" dirty="0" smtClean="0"/>
              <a:t>Forward Meeting plan</a:t>
            </a:r>
            <a:endParaRPr lang="en-AU" dirty="0"/>
          </a:p>
          <a:p>
            <a:endParaRPr lang="en-A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Brief Update - achievements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472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1200" b="1" dirty="0" smtClean="0"/>
              <a:t>General:</a:t>
            </a:r>
          </a:p>
          <a:p>
            <a:r>
              <a:rPr lang="en-AU" sz="1200" dirty="0" smtClean="0"/>
              <a:t>Program is on schedule with good industry engagement at the working groups and feedback provided through formal/ informal channels. </a:t>
            </a:r>
          </a:p>
          <a:p>
            <a:pPr marL="0" indent="0">
              <a:buNone/>
            </a:pPr>
            <a:endParaRPr lang="en-AU" sz="1200" b="1" dirty="0"/>
          </a:p>
          <a:p>
            <a:pPr marL="0" indent="0">
              <a:buNone/>
            </a:pPr>
            <a:r>
              <a:rPr lang="en-AU" sz="1200" b="1" dirty="0" smtClean="0"/>
              <a:t>Program</a:t>
            </a:r>
            <a:r>
              <a:rPr lang="en-AU" sz="1200" b="1" dirty="0"/>
              <a:t>:</a:t>
            </a:r>
            <a:endParaRPr lang="en-AU" sz="1200" dirty="0"/>
          </a:p>
          <a:p>
            <a:pPr lvl="0"/>
            <a:r>
              <a:rPr lang="en-AU" sz="1200" dirty="0"/>
              <a:t>Website updates have been released </a:t>
            </a:r>
            <a:r>
              <a:rPr lang="en-AU" sz="1200" dirty="0">
                <a:hlinkClick r:id="rId2"/>
              </a:rPr>
              <a:t>http://www.aemo.com.au/Electricity/National-Electricity-Market-NEM/Power-of-Choice</a:t>
            </a:r>
            <a:r>
              <a:rPr lang="en-AU" sz="1200" dirty="0"/>
              <a:t> </a:t>
            </a:r>
            <a:endParaRPr lang="en-AU" sz="1200" dirty="0" smtClean="0"/>
          </a:p>
          <a:p>
            <a:pPr lvl="0"/>
            <a:endParaRPr lang="en-AU" sz="1200" dirty="0"/>
          </a:p>
          <a:p>
            <a:pPr marL="0" indent="0">
              <a:buNone/>
            </a:pPr>
            <a:r>
              <a:rPr lang="en-AU" sz="1200" b="1" dirty="0"/>
              <a:t>AEMO Procedures</a:t>
            </a:r>
            <a:endParaRPr lang="en-AU" sz="1200" dirty="0"/>
          </a:p>
          <a:p>
            <a:r>
              <a:rPr lang="en-AU" sz="1200" dirty="0" smtClean="0"/>
              <a:t>First stage of the Formal Consultation Procedure Cycle completed with 26 </a:t>
            </a:r>
            <a:r>
              <a:rPr lang="en-AU" sz="1200" dirty="0"/>
              <a:t>Submissions received on 15 November 2016 </a:t>
            </a:r>
            <a:r>
              <a:rPr lang="en-AU" sz="1200" dirty="0" smtClean="0"/>
              <a:t>for Work Package 2 .</a:t>
            </a:r>
          </a:p>
          <a:p>
            <a:pPr marL="0" lvl="0" indent="0">
              <a:buNone/>
            </a:pPr>
            <a:endParaRPr lang="en-AU" sz="1200" dirty="0"/>
          </a:p>
          <a:p>
            <a:pPr marL="0" indent="0">
              <a:buNone/>
            </a:pPr>
            <a:r>
              <a:rPr lang="en-AU" sz="1200" b="1" dirty="0" smtClean="0"/>
              <a:t>B2B Procedures</a:t>
            </a:r>
            <a:endParaRPr lang="en-AU" sz="1200" dirty="0"/>
          </a:p>
          <a:p>
            <a:r>
              <a:rPr lang="en-AU" sz="1200" dirty="0" smtClean="0"/>
              <a:t>B2B Initial draft </a:t>
            </a:r>
            <a:r>
              <a:rPr lang="en-AU" sz="1200" dirty="0"/>
              <a:t>procedures </a:t>
            </a:r>
            <a:r>
              <a:rPr lang="en-AU" sz="1200" dirty="0" smtClean="0"/>
              <a:t>were published on </a:t>
            </a:r>
            <a:r>
              <a:rPr lang="en-AU" sz="1200" dirty="0"/>
              <a:t>27 </a:t>
            </a:r>
            <a:r>
              <a:rPr lang="en-AU" sz="1200" dirty="0" smtClean="0"/>
              <a:t>October 2016.</a:t>
            </a:r>
            <a:endParaRPr lang="en-AU" sz="1200" dirty="0" smtClean="0"/>
          </a:p>
          <a:p>
            <a:pPr marL="0" lvl="0" indent="0">
              <a:buNone/>
            </a:pPr>
            <a:endParaRPr lang="en-AU" sz="1200" dirty="0"/>
          </a:p>
          <a:p>
            <a:pPr marL="0" lvl="0" indent="0">
              <a:buNone/>
            </a:pPr>
            <a:r>
              <a:rPr lang="en-AU" sz="1200" b="1" dirty="0" smtClean="0"/>
              <a:t>Systems</a:t>
            </a:r>
            <a:endParaRPr lang="en-AU" sz="1200" b="1" dirty="0"/>
          </a:p>
          <a:p>
            <a:r>
              <a:rPr lang="en-AU" sz="1200" dirty="0"/>
              <a:t>SWG established and up and </a:t>
            </a:r>
            <a:r>
              <a:rPr lang="en-AU" sz="1200" dirty="0" smtClean="0"/>
              <a:t>running</a:t>
            </a:r>
            <a:r>
              <a:rPr lang="en-AU" sz="1200" dirty="0"/>
              <a:t> </a:t>
            </a:r>
          </a:p>
          <a:p>
            <a:r>
              <a:rPr lang="en-AU" sz="1200" dirty="0"/>
              <a:t>AEMO has hosted 3 full SWG sessions and 2 focus group meetings since the end of October </a:t>
            </a:r>
          </a:p>
          <a:p>
            <a:pPr marL="0" lvl="0" indent="0">
              <a:buNone/>
            </a:pPr>
            <a:endParaRPr lang="en-AU" sz="1200" b="1" dirty="0"/>
          </a:p>
          <a:p>
            <a:pPr marL="0" lvl="0" indent="0">
              <a:buNone/>
            </a:pPr>
            <a:r>
              <a:rPr lang="en-AU" sz="1200" b="1" dirty="0" smtClean="0"/>
              <a:t>Readiness:</a:t>
            </a:r>
          </a:p>
          <a:p>
            <a:r>
              <a:rPr lang="en-AU" sz="1200" dirty="0" smtClean="0"/>
              <a:t>AEMO </a:t>
            </a:r>
            <a:r>
              <a:rPr lang="en-AU" sz="1200" dirty="0"/>
              <a:t>received the first set of participant readiness reports on 14 </a:t>
            </a:r>
            <a:r>
              <a:rPr lang="en-AU" sz="1200" dirty="0" smtClean="0"/>
              <a:t>November and 20 </a:t>
            </a:r>
            <a:r>
              <a:rPr lang="en-AU" sz="1200" dirty="0"/>
              <a:t>readiness reports </a:t>
            </a:r>
            <a:r>
              <a:rPr lang="en-AU" sz="1200" dirty="0" smtClean="0"/>
              <a:t>received</a:t>
            </a:r>
            <a:endParaRPr lang="en-AU" sz="1200" dirty="0" smtClean="0"/>
          </a:p>
        </p:txBody>
      </p:sp>
    </p:spTree>
    <p:extLst>
      <p:ext uri="{BB962C8B-B14F-4D97-AF65-F5344CB8AC3E}">
        <p14:creationId xmlns:p14="http://schemas.microsoft.com/office/powerpoint/2010/main" val="28324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AEMO Program Update – upcoming tasks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25658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sz="1200" b="1" dirty="0" smtClean="0"/>
              <a:t>Program</a:t>
            </a:r>
            <a:r>
              <a:rPr lang="en-AU" sz="1200" b="1" dirty="0"/>
              <a:t>:</a:t>
            </a:r>
            <a:endParaRPr lang="en-AU" sz="1200" dirty="0"/>
          </a:p>
          <a:p>
            <a:pPr lvl="0"/>
            <a:r>
              <a:rPr lang="en-AU" sz="1200" dirty="0" smtClean="0"/>
              <a:t>EN and MC Package Two submissions received – next draft out for consultation on 13 </a:t>
            </a:r>
            <a:r>
              <a:rPr lang="en-AU" sz="1200" dirty="0" smtClean="0"/>
              <a:t>December.</a:t>
            </a:r>
            <a:endParaRPr lang="en-AU" sz="1200" dirty="0" smtClean="0"/>
          </a:p>
          <a:p>
            <a:pPr lvl="0"/>
            <a:r>
              <a:rPr lang="en-AU" sz="1200" dirty="0" smtClean="0"/>
              <a:t>B2B Procedure submissions due on 2 </a:t>
            </a:r>
            <a:r>
              <a:rPr lang="en-AU" sz="1200" dirty="0" smtClean="0"/>
              <a:t>December.</a:t>
            </a:r>
            <a:endParaRPr lang="en-AU" sz="1200" dirty="0" smtClean="0"/>
          </a:p>
          <a:p>
            <a:pPr lvl="0"/>
            <a:r>
              <a:rPr lang="en-AU" sz="1200" dirty="0" smtClean="0"/>
              <a:t>Continued engagement with SWG on technical </a:t>
            </a:r>
            <a:r>
              <a:rPr lang="en-AU" sz="1200" dirty="0" smtClean="0"/>
              <a:t>capability.</a:t>
            </a:r>
            <a:endParaRPr lang="en-AU" sz="1200" dirty="0" smtClean="0"/>
          </a:p>
          <a:p>
            <a:pPr lvl="0"/>
            <a:r>
              <a:rPr lang="en-AU" sz="1200" dirty="0" smtClean="0"/>
              <a:t>Continued readiness discussions.</a:t>
            </a:r>
            <a:br>
              <a:rPr lang="en-AU" sz="1200" dirty="0" smtClean="0"/>
            </a:br>
            <a:endParaRPr lang="en-AU" sz="1200" dirty="0"/>
          </a:p>
          <a:p>
            <a:pPr marL="0" indent="0">
              <a:buNone/>
            </a:pPr>
            <a:r>
              <a:rPr lang="en-AU" sz="1200" b="1" dirty="0"/>
              <a:t>AEMO </a:t>
            </a:r>
            <a:r>
              <a:rPr lang="en-AU" sz="1200" b="1" dirty="0" smtClean="0"/>
              <a:t>Procedures:</a:t>
            </a:r>
            <a:endParaRPr lang="en-AU" sz="1200" dirty="0"/>
          </a:p>
          <a:p>
            <a:r>
              <a:rPr lang="en-AU" sz="1200" dirty="0"/>
              <a:t>POC-PWG meeting on 20 December to discuss key issues from the Draft Determination.</a:t>
            </a:r>
          </a:p>
          <a:p>
            <a:r>
              <a:rPr lang="en-AU" sz="1200" dirty="0" smtClean="0"/>
              <a:t>Draft </a:t>
            </a:r>
            <a:r>
              <a:rPr lang="en-AU" sz="1200" dirty="0" smtClean="0"/>
              <a:t>Determination to be published on 13 December 2016</a:t>
            </a:r>
          </a:p>
          <a:p>
            <a:pPr marL="0" indent="0">
              <a:buNone/>
            </a:pPr>
            <a:endParaRPr lang="en-AU" sz="1200" dirty="0"/>
          </a:p>
          <a:p>
            <a:pPr marL="0" indent="0">
              <a:buNone/>
            </a:pPr>
            <a:r>
              <a:rPr lang="en-AU" sz="1200" b="1" dirty="0"/>
              <a:t>B2B </a:t>
            </a:r>
            <a:r>
              <a:rPr lang="en-AU" sz="1200" b="1" dirty="0" smtClean="0"/>
              <a:t>Procedures:</a:t>
            </a:r>
            <a:endParaRPr lang="en-AU" sz="1200" dirty="0"/>
          </a:p>
          <a:p>
            <a:r>
              <a:rPr lang="en-AU" sz="1200" dirty="0"/>
              <a:t>First stage consultation ends on 2 </a:t>
            </a:r>
            <a:r>
              <a:rPr lang="en-AU" sz="1200" dirty="0" smtClean="0"/>
              <a:t>December 2016</a:t>
            </a:r>
          </a:p>
          <a:p>
            <a:r>
              <a:rPr lang="en-AU" sz="1200" dirty="0" smtClean="0"/>
              <a:t>Draft </a:t>
            </a:r>
            <a:r>
              <a:rPr lang="en-AU" sz="1200" dirty="0"/>
              <a:t>procedures to be published on 23 </a:t>
            </a:r>
            <a:r>
              <a:rPr lang="en-AU" sz="1200" dirty="0" smtClean="0"/>
              <a:t>December 2016</a:t>
            </a:r>
            <a:endParaRPr lang="en-AU" sz="1200" dirty="0"/>
          </a:p>
          <a:p>
            <a:r>
              <a:rPr lang="en-AU" sz="1200" dirty="0"/>
              <a:t>Technical Delivery </a:t>
            </a:r>
            <a:r>
              <a:rPr lang="en-AU" sz="1200" dirty="0" smtClean="0"/>
              <a:t>specification draft to be completed for publication on 23 December 2016</a:t>
            </a:r>
            <a:endParaRPr lang="en-AU" sz="1200" dirty="0"/>
          </a:p>
          <a:p>
            <a:pPr marL="0" lvl="0" indent="0">
              <a:buNone/>
            </a:pPr>
            <a:endParaRPr lang="en-AU" sz="1200" b="1" dirty="0" smtClean="0"/>
          </a:p>
          <a:p>
            <a:pPr marL="0" lvl="0" indent="0">
              <a:buNone/>
            </a:pPr>
            <a:r>
              <a:rPr lang="en-AU" sz="1200" b="1" dirty="0" smtClean="0"/>
              <a:t>Systems</a:t>
            </a:r>
            <a:r>
              <a:rPr lang="en-AU" sz="1200" b="1" dirty="0" smtClean="0"/>
              <a:t>:</a:t>
            </a:r>
          </a:p>
          <a:p>
            <a:r>
              <a:rPr lang="en-AU" sz="1200" dirty="0"/>
              <a:t>SWG will provide feedback to the B2B-WG.</a:t>
            </a:r>
          </a:p>
          <a:p>
            <a:r>
              <a:rPr lang="en-AU" sz="1200" dirty="0" smtClean="0"/>
              <a:t>Next </a:t>
            </a:r>
            <a:r>
              <a:rPr lang="en-AU" sz="1200" dirty="0"/>
              <a:t>focus group session is </a:t>
            </a:r>
            <a:r>
              <a:rPr lang="en-AU" sz="1200" dirty="0" smtClean="0"/>
              <a:t>scheduled for 28 November 2016 </a:t>
            </a:r>
            <a:r>
              <a:rPr lang="en-AU" sz="1200" dirty="0"/>
              <a:t>and full SWG on </a:t>
            </a:r>
            <a:r>
              <a:rPr lang="en-AU" sz="1200" dirty="0" smtClean="0"/>
              <a:t>6 December 2016.</a:t>
            </a:r>
            <a:r>
              <a:rPr lang="en-AU" sz="1200" dirty="0"/>
              <a:t> </a:t>
            </a:r>
          </a:p>
          <a:p>
            <a:r>
              <a:rPr lang="en-AU" sz="1200" dirty="0"/>
              <a:t>AEMO is planning to run through the current solutions and decisions made by the group with the B2B working group on </a:t>
            </a:r>
            <a:r>
              <a:rPr lang="en-AU" sz="1200" dirty="0" smtClean="0"/>
              <a:t>23 November 2016. </a:t>
            </a:r>
            <a:endParaRPr lang="en-AU" sz="1200" dirty="0"/>
          </a:p>
          <a:p>
            <a:endParaRPr lang="en-AU" sz="1200" dirty="0"/>
          </a:p>
          <a:p>
            <a:pPr marL="0" lvl="0" indent="0">
              <a:buNone/>
            </a:pPr>
            <a:r>
              <a:rPr lang="en-AU" sz="1200" b="1" dirty="0" smtClean="0"/>
              <a:t>Readiness:</a:t>
            </a:r>
          </a:p>
          <a:p>
            <a:r>
              <a:rPr lang="en-AU" sz="1200" dirty="0"/>
              <a:t>Readiness reporting trial underway November 2016 – Participant feedback is encouraged to update this process. </a:t>
            </a:r>
          </a:p>
          <a:p>
            <a:r>
              <a:rPr lang="en-AU" sz="1200" dirty="0" smtClean="0"/>
              <a:t>AEMO </a:t>
            </a:r>
            <a:r>
              <a:rPr lang="en-AU" sz="1200" dirty="0"/>
              <a:t>is hosting an information session on </a:t>
            </a:r>
            <a:r>
              <a:rPr lang="en-AU" sz="1200" dirty="0" smtClean="0"/>
              <a:t>28 November 2016 to cover the </a:t>
            </a:r>
            <a:r>
              <a:rPr lang="en-AU" sz="1200" dirty="0"/>
              <a:t>(4) POC rule changes that are relevant to AEMO’s POC implementation program, as well as overview the POC procedural changes made under Work Package 1 relating to metering.</a:t>
            </a:r>
          </a:p>
          <a:p>
            <a:endParaRPr lang="en-AU" sz="1200" dirty="0"/>
          </a:p>
        </p:txBody>
      </p:sp>
    </p:spTree>
    <p:extLst>
      <p:ext uri="{BB962C8B-B14F-4D97-AF65-F5344CB8AC3E}">
        <p14:creationId xmlns:p14="http://schemas.microsoft.com/office/powerpoint/2010/main" val="182092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Procedure stream update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AU" sz="1900" b="1" dirty="0"/>
              <a:t>Work Package 2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700" dirty="0" smtClean="0"/>
              <a:t>15 November - 1</a:t>
            </a:r>
            <a:r>
              <a:rPr lang="en-AU" sz="1700" baseline="30000" dirty="0" smtClean="0"/>
              <a:t>st</a:t>
            </a:r>
            <a:r>
              <a:rPr lang="en-AU" sz="1700" dirty="0" smtClean="0"/>
              <a:t> </a:t>
            </a:r>
            <a:r>
              <a:rPr lang="en-AU" sz="1700" dirty="0"/>
              <a:t>stage submissions </a:t>
            </a:r>
            <a:r>
              <a:rPr lang="en-AU" sz="1700" dirty="0" smtClean="0"/>
              <a:t>closed.  26 </a:t>
            </a:r>
            <a:r>
              <a:rPr lang="en-AU" sz="1700" dirty="0"/>
              <a:t>submissions were received – </a:t>
            </a:r>
            <a:r>
              <a:rPr lang="en-AU" sz="1700" dirty="0">
                <a:hlinkClick r:id="rId2"/>
              </a:rPr>
              <a:t>click here </a:t>
            </a:r>
            <a:r>
              <a:rPr lang="en-AU" sz="1700" dirty="0"/>
              <a:t>for </a:t>
            </a:r>
            <a:r>
              <a:rPr lang="en-AU" sz="1700" dirty="0" smtClean="0"/>
              <a:t>a link to all the submissions on </a:t>
            </a:r>
            <a:r>
              <a:rPr lang="en-AU" sz="1700" dirty="0"/>
              <a:t>AEMO’s </a:t>
            </a:r>
            <a:r>
              <a:rPr lang="en-AU" sz="1700" dirty="0" smtClean="0"/>
              <a:t>website.</a:t>
            </a:r>
            <a:endParaRPr lang="en-AU" sz="17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700" dirty="0" smtClean="0"/>
              <a:t>13 December - AEMO to publish the Draft Determination and the start of 2</a:t>
            </a:r>
            <a:r>
              <a:rPr lang="en-AU" sz="1700" baseline="30000" dirty="0" smtClean="0"/>
              <a:t>nd</a:t>
            </a:r>
            <a:r>
              <a:rPr lang="en-AU" sz="1700" dirty="0" smtClean="0"/>
              <a:t> </a:t>
            </a:r>
            <a:r>
              <a:rPr lang="en-AU" sz="1700" dirty="0"/>
              <a:t>stage </a:t>
            </a:r>
            <a:r>
              <a:rPr lang="en-AU" sz="1700" dirty="0" smtClean="0"/>
              <a:t>consultation.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700" dirty="0"/>
              <a:t>20 December - next POC-PWG meeting (via teleconference) to discuss key issues from the Draft Determination.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700" dirty="0" smtClean="0"/>
              <a:t>16 January – 2</a:t>
            </a:r>
            <a:r>
              <a:rPr lang="en-AU" sz="1700" baseline="30000" dirty="0" smtClean="0"/>
              <a:t>nd</a:t>
            </a:r>
            <a:r>
              <a:rPr lang="en-AU" sz="1700" dirty="0" smtClean="0"/>
              <a:t> stage submissions close.</a:t>
            </a:r>
            <a:endParaRPr lang="en-AU" sz="17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700" dirty="0"/>
              <a:t>28 </a:t>
            </a:r>
            <a:r>
              <a:rPr lang="en-AU" sz="1700" dirty="0" smtClean="0"/>
              <a:t>February – AEMO to </a:t>
            </a:r>
            <a:r>
              <a:rPr lang="en-AU" sz="1700" dirty="0"/>
              <a:t>publish the Final </a:t>
            </a:r>
            <a:r>
              <a:rPr lang="en-AU" sz="1700" dirty="0" smtClean="0"/>
              <a:t>Determination.</a:t>
            </a:r>
            <a:endParaRPr lang="en-AU" sz="17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700" dirty="0"/>
              <a:t>AEMO will release all other Package 2 guidelines and checklists not subject to NER consultation following the publication of the Draft Determination.</a:t>
            </a:r>
          </a:p>
          <a:p>
            <a:pPr marL="349250" lvl="1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1417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B2B Procedures STREAM UPDATE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AU" dirty="0" smtClean="0"/>
              <a:t>IEC and B2B Working Group recommended AEMO to publish initial draft procedures on 27 Oct</a:t>
            </a:r>
          </a:p>
          <a:p>
            <a:r>
              <a:rPr lang="en-AU" dirty="0" smtClean="0"/>
              <a:t>First stage consultation ends on 2 December – Draft procedures to be published on 23 December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Technical Delivery specification</a:t>
            </a:r>
          </a:p>
          <a:p>
            <a:pPr lvl="1"/>
            <a:r>
              <a:rPr lang="en-AU" dirty="0" smtClean="0"/>
              <a:t>Conducted a B2B WG workshop on 23 Nov to discuss drafting recommendations from Systems Working Group – draft to be completed for publishing on 23 December</a:t>
            </a:r>
          </a:p>
          <a:p>
            <a:r>
              <a:rPr lang="en-AU" dirty="0" smtClean="0"/>
              <a:t>Legal Advice to IEC</a:t>
            </a:r>
          </a:p>
          <a:p>
            <a:pPr lvl="1"/>
            <a:r>
              <a:rPr lang="en-AU" dirty="0" smtClean="0"/>
              <a:t>IEC have received legal advice and have drafted a Directive for B2B procedure drafting – B2B WG and AEMO will redraft procedures to meet this directive</a:t>
            </a:r>
          </a:p>
          <a:p>
            <a:r>
              <a:rPr lang="en-AU" dirty="0" smtClean="0"/>
              <a:t>First Stage Review period</a:t>
            </a:r>
          </a:p>
          <a:p>
            <a:pPr lvl="1"/>
            <a:r>
              <a:rPr lang="en-AU" dirty="0" smtClean="0"/>
              <a:t>B2B WG and AEMO have a compressed timeframe to collate and respond to submissions and redraft procedures</a:t>
            </a:r>
          </a:p>
          <a:p>
            <a:pPr lvl="1"/>
            <a:r>
              <a:rPr lang="en-AU" dirty="0" smtClean="0"/>
              <a:t>Early Reponses from industry are welcome – we already have 1 response.</a:t>
            </a:r>
          </a:p>
        </p:txBody>
      </p:sp>
    </p:spTree>
    <p:extLst>
      <p:ext uri="{BB962C8B-B14F-4D97-AF65-F5344CB8AC3E}">
        <p14:creationId xmlns:p14="http://schemas.microsoft.com/office/powerpoint/2010/main" val="4289448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readiness stream update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616624"/>
          </a:xfrm>
        </p:spPr>
        <p:txBody>
          <a:bodyPr>
            <a:noAutofit/>
          </a:bodyPr>
          <a:lstStyle/>
          <a:p>
            <a:pPr>
              <a:spcBef>
                <a:spcPts val="800"/>
              </a:spcBef>
            </a:pPr>
            <a:r>
              <a:rPr lang="en-AU" sz="1200" b="1" dirty="0" smtClean="0"/>
              <a:t>Industry readiness progress reports</a:t>
            </a:r>
          </a:p>
          <a:p>
            <a:pPr lvl="1">
              <a:spcBef>
                <a:spcPts val="800"/>
              </a:spcBef>
            </a:pPr>
            <a:r>
              <a:rPr lang="en-AU" sz="1200" dirty="0" smtClean="0"/>
              <a:t>AEMO received the first set of participant readiness reports on 14 November.</a:t>
            </a:r>
          </a:p>
          <a:p>
            <a:pPr lvl="1">
              <a:spcBef>
                <a:spcPts val="800"/>
              </a:spcBef>
            </a:pPr>
            <a:r>
              <a:rPr lang="en-AU" sz="1200" dirty="0" smtClean="0"/>
              <a:t>At least 20 readiness reports received, covering several participant roles and operating across multiple jurisdictions.</a:t>
            </a:r>
          </a:p>
          <a:p>
            <a:pPr lvl="1">
              <a:spcBef>
                <a:spcPts val="800"/>
              </a:spcBef>
            </a:pPr>
            <a:r>
              <a:rPr lang="en-AU" sz="1200" dirty="0" smtClean="0"/>
              <a:t>AEMO is currently reviewing the individual reports in order to collate an industry-wide market readiness report.</a:t>
            </a:r>
          </a:p>
          <a:p>
            <a:pPr lvl="1">
              <a:spcBef>
                <a:spcPts val="800"/>
              </a:spcBef>
            </a:pPr>
            <a:r>
              <a:rPr lang="en-AU" sz="1200" dirty="0" smtClean="0"/>
              <a:t>Generally speaking, the reports suggest participants’ high-level assessment of the regulatory changes are underway and they are following public consultation processes on procedural changes to further inform their readiness planning.</a:t>
            </a:r>
          </a:p>
          <a:p>
            <a:pPr lvl="1">
              <a:spcBef>
                <a:spcPts val="800"/>
              </a:spcBef>
            </a:pPr>
            <a:r>
              <a:rPr lang="en-AU" sz="1200" dirty="0" smtClean="0"/>
              <a:t>The reports will be reviewed by the Readiness Working Group on Monday 28 November at its 1400–1530 AEDT teleconference/webinar meeting.</a:t>
            </a:r>
          </a:p>
          <a:p>
            <a:pPr lvl="1">
              <a:spcBef>
                <a:spcPts val="800"/>
              </a:spcBef>
            </a:pPr>
            <a:r>
              <a:rPr lang="en-AU" sz="1200" dirty="0" smtClean="0"/>
              <a:t>The reports will be publically available from AEMO’s website after the Readiness Working Group meeting.</a:t>
            </a:r>
          </a:p>
          <a:p>
            <a:pPr lvl="1">
              <a:spcBef>
                <a:spcPts val="800"/>
              </a:spcBef>
            </a:pPr>
            <a:r>
              <a:rPr lang="en-AU" sz="1200" dirty="0"/>
              <a:t>The reporting template covers 6 broad categories (including 20 detailed sub-categories): Assessment and preparation; Legal, regulatory, contractual and policy; People; Business processes; Market systems; and Transition planning</a:t>
            </a:r>
            <a:r>
              <a:rPr lang="en-AU" sz="1200" dirty="0" smtClean="0"/>
              <a:t>.</a:t>
            </a:r>
          </a:p>
          <a:p>
            <a:pPr lvl="1">
              <a:spcBef>
                <a:spcPts val="800"/>
              </a:spcBef>
            </a:pPr>
            <a:r>
              <a:rPr lang="en-AU" sz="1200" dirty="0" smtClean="0"/>
              <a:t>The next set of reports are due to AEMO on 16 January (a consolidated December/January report).</a:t>
            </a:r>
          </a:p>
          <a:p>
            <a:pPr>
              <a:spcBef>
                <a:spcPts val="800"/>
              </a:spcBef>
            </a:pPr>
            <a:r>
              <a:rPr lang="en-AU" sz="1200" b="1" dirty="0" smtClean="0"/>
              <a:t>Participant Information Session</a:t>
            </a:r>
            <a:endParaRPr lang="en-AU" sz="1200" b="1" dirty="0"/>
          </a:p>
          <a:p>
            <a:pPr lvl="1">
              <a:spcBef>
                <a:spcPts val="800"/>
              </a:spcBef>
            </a:pPr>
            <a:r>
              <a:rPr lang="en-AU" sz="1200" dirty="0" smtClean="0"/>
              <a:t>AEMO is hosting an information session on Monday 28 November at 1000–1200 AEDT via teleconference/webinar.</a:t>
            </a:r>
          </a:p>
          <a:p>
            <a:pPr lvl="1">
              <a:spcBef>
                <a:spcPts val="800"/>
              </a:spcBef>
            </a:pPr>
            <a:r>
              <a:rPr lang="en-AU" sz="1200" dirty="0" smtClean="0"/>
              <a:t>The information session will overview the (4) POC rule changes that are relevant to AEMO’s POC implementation program, as well as overview the POC procedural changes made under Work Package 1 relating to metering.</a:t>
            </a:r>
          </a:p>
          <a:p>
            <a:pPr lvl="1">
              <a:spcBef>
                <a:spcPts val="800"/>
              </a:spcBef>
            </a:pPr>
            <a:r>
              <a:rPr lang="en-AU" sz="1200" dirty="0" smtClean="0"/>
              <a:t>The target audience is program/readiness </a:t>
            </a:r>
            <a:r>
              <a:rPr lang="en-AU" sz="1200" dirty="0"/>
              <a:t>managers who have not been involved in AEMO’s POC workings groups and consultative processes to </a:t>
            </a:r>
            <a:r>
              <a:rPr lang="en-AU" sz="1200" dirty="0" smtClean="0"/>
              <a:t>date, and are </a:t>
            </a:r>
            <a:r>
              <a:rPr lang="en-AU" sz="1200" dirty="0"/>
              <a:t>likely to become involved in POC implementation activities </a:t>
            </a:r>
            <a:r>
              <a:rPr lang="en-AU" sz="1200" dirty="0" smtClean="0"/>
              <a:t>in the next year.</a:t>
            </a:r>
          </a:p>
          <a:p>
            <a:pPr lvl="1">
              <a:spcBef>
                <a:spcPts val="800"/>
              </a:spcBef>
            </a:pPr>
            <a:r>
              <a:rPr lang="en-AU" sz="1200" dirty="0" smtClean="0"/>
              <a:t>AEMO has invited each Readiness Working Group Member to coordinate attendance on behalf of their organisation.</a:t>
            </a:r>
          </a:p>
          <a:p>
            <a:pPr lvl="1">
              <a:spcBef>
                <a:spcPts val="800"/>
              </a:spcBef>
            </a:pPr>
            <a:r>
              <a:rPr lang="en-AU" sz="1200" dirty="0" smtClean="0"/>
              <a:t>The presentation slides will be publically available from AEMO’s website after the session for interested parties.</a:t>
            </a:r>
          </a:p>
          <a:p>
            <a:pPr lvl="1">
              <a:spcBef>
                <a:spcPts val="800"/>
              </a:spcBef>
            </a:pPr>
            <a:r>
              <a:rPr lang="en-AU" sz="1200" dirty="0" smtClean="0"/>
              <a:t>The participant information sessions form a six-part information series under the Market Readiness Strategy.</a:t>
            </a:r>
          </a:p>
        </p:txBody>
      </p:sp>
    </p:spTree>
    <p:extLst>
      <p:ext uri="{BB962C8B-B14F-4D97-AF65-F5344CB8AC3E}">
        <p14:creationId xmlns:p14="http://schemas.microsoft.com/office/powerpoint/2010/main" val="3554507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Watching briefs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168046"/>
          </a:xfrm>
        </p:spPr>
        <p:txBody>
          <a:bodyPr>
            <a:normAutofit/>
          </a:bodyPr>
          <a:lstStyle/>
          <a:p>
            <a:r>
              <a:rPr lang="en-AU" dirty="0"/>
              <a:t>Vic Govt. Consultation on Competition in Metering </a:t>
            </a:r>
          </a:p>
          <a:p>
            <a:pPr lvl="1"/>
            <a:r>
              <a:rPr lang="en-AU" dirty="0"/>
              <a:t>Potential alterations to Procedures &amp; systems to accommodate outcomes 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Safety regulation </a:t>
            </a:r>
          </a:p>
          <a:p>
            <a:pPr lvl="1"/>
            <a:r>
              <a:rPr lang="en-AU" dirty="0" smtClean="0"/>
              <a:t>Draft B2B Procedures provide the framework for jurisdictional bodies to amend jurisdictional safety arrangements as required;</a:t>
            </a:r>
          </a:p>
          <a:p>
            <a:pPr lvl="1"/>
            <a:r>
              <a:rPr lang="en-AU" dirty="0" smtClean="0"/>
              <a:t>Harmonisation </a:t>
            </a:r>
            <a:r>
              <a:rPr lang="en-AU" smtClean="0"/>
              <a:t>across jurisdictions </a:t>
            </a:r>
            <a:r>
              <a:rPr lang="en-AU" dirty="0" smtClean="0"/>
              <a:t>would provide participants clarity on how to use Procedures.</a:t>
            </a:r>
            <a:endParaRPr lang="en-AU" dirty="0"/>
          </a:p>
          <a:p>
            <a:pPr marL="363538" lvl="1" indent="0">
              <a:buNone/>
            </a:pPr>
            <a:endParaRPr lang="en-AU" dirty="0"/>
          </a:p>
          <a:p>
            <a:pPr lvl="1"/>
            <a:endParaRPr lang="en-AU" dirty="0" smtClean="0"/>
          </a:p>
          <a:p>
            <a:pPr lvl="1"/>
            <a:endParaRPr lang="en-AU" dirty="0" smtClean="0"/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409932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PCF Processes: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312062"/>
          </a:xfrm>
        </p:spPr>
        <p:txBody>
          <a:bodyPr>
            <a:normAutofit fontScale="92500"/>
          </a:bodyPr>
          <a:lstStyle/>
          <a:p>
            <a:r>
              <a:rPr lang="en-AU" dirty="0" smtClean="0"/>
              <a:t>Risk &amp; Issues – management plan</a:t>
            </a:r>
          </a:p>
          <a:p>
            <a:pPr lvl="1"/>
            <a:r>
              <a:rPr lang="en-AU" dirty="0" smtClean="0"/>
              <a:t>Raised by participants / working groups / PCF / AEMO</a:t>
            </a:r>
          </a:p>
          <a:p>
            <a:pPr lvl="1"/>
            <a:r>
              <a:rPr lang="en-AU" dirty="0" smtClean="0"/>
              <a:t>Reviewed, collated and published by AEMO </a:t>
            </a:r>
          </a:p>
          <a:p>
            <a:pPr lvl="1"/>
            <a:r>
              <a:rPr lang="en-AU" dirty="0" smtClean="0"/>
              <a:t>Reviewed and monitored by PCF</a:t>
            </a:r>
          </a:p>
          <a:p>
            <a:endParaRPr lang="en-AU" dirty="0" smtClean="0"/>
          </a:p>
          <a:p>
            <a:r>
              <a:rPr lang="en-AU" dirty="0" smtClean="0"/>
              <a:t>Raising discussion points / PCF agenda items </a:t>
            </a:r>
          </a:p>
          <a:p>
            <a:pPr lvl="1"/>
            <a:r>
              <a:rPr lang="en-AU" dirty="0" smtClean="0"/>
              <a:t>Paper &gt; one week prior to PCF</a:t>
            </a:r>
          </a:p>
          <a:p>
            <a:pPr lvl="1"/>
            <a:r>
              <a:rPr lang="en-AU" dirty="0" smtClean="0"/>
              <a:t>AEMO circulate with meeting pack, make agenda item</a:t>
            </a:r>
          </a:p>
          <a:p>
            <a:pPr lvl="1"/>
            <a:r>
              <a:rPr lang="en-AU" dirty="0" smtClean="0"/>
              <a:t> Paper should:</a:t>
            </a:r>
          </a:p>
          <a:p>
            <a:pPr lvl="2"/>
            <a:r>
              <a:rPr lang="en-AU" dirty="0" smtClean="0"/>
              <a:t>Purpose</a:t>
            </a:r>
          </a:p>
          <a:p>
            <a:pPr lvl="2"/>
            <a:r>
              <a:rPr lang="en-AU" dirty="0" smtClean="0"/>
              <a:t>Background: brief overview</a:t>
            </a:r>
          </a:p>
          <a:p>
            <a:pPr lvl="2"/>
            <a:r>
              <a:rPr lang="en-AU" dirty="0" smtClean="0"/>
              <a:t>Body: issues/problem/discussion points, identify affected parties</a:t>
            </a:r>
          </a:p>
          <a:p>
            <a:pPr lvl="2"/>
            <a:r>
              <a:rPr lang="en-AU" dirty="0" smtClean="0"/>
              <a:t>Provide recommendation(s)</a:t>
            </a:r>
          </a:p>
          <a:p>
            <a:pPr lvl="1"/>
            <a:r>
              <a:rPr lang="en-AU" dirty="0" smtClean="0"/>
              <a:t>Keep it succinct and to a few pages</a:t>
            </a:r>
          </a:p>
        </p:txBody>
      </p:sp>
    </p:spTree>
    <p:extLst>
      <p:ext uri="{BB962C8B-B14F-4D97-AF65-F5344CB8AC3E}">
        <p14:creationId xmlns:p14="http://schemas.microsoft.com/office/powerpoint/2010/main" val="426053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ternal AEMO powerpoint template.pptx" id="{1C6B682F-29C1-4B7F-8BBF-507962EDAB27}" vid="{B501CB5A-AC99-4B0F-8D8B-B0C7B0429B05}"/>
    </a:ext>
  </a:extLst>
</a:theme>
</file>

<file path=ppt/theme/theme2.xml><?xml version="1.0" encoding="utf-8"?>
<a:theme xmlns:a="http://schemas.openxmlformats.org/drawingml/2006/main" name="AEMO09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ternal AEMO powerpoint template.pptx" id="{1C6B682F-29C1-4B7F-8BBF-507962EDAB27}" vid="{AD20D0BB-7AB8-4900-97BE-F6E901A29299}"/>
    </a:ext>
  </a:extLst>
</a:theme>
</file>

<file path=ppt/theme/theme3.xml><?xml version="1.0" encoding="utf-8"?>
<a:theme xmlns:a="http://schemas.openxmlformats.org/drawingml/2006/main" name="2_AEMO Internal - White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AEMO Internal - White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EMODocument" ma:contentTypeID="0x0101009BE89D58CAF0934CA32A20BCFFD353DC00DDEC116C19245B4398932FF2C50DC75A" ma:contentTypeVersion="0" ma:contentTypeDescription="" ma:contentTypeScope="" ma:versionID="89bccbf02eec9f969d3651569cced181">
  <xsd:schema xmlns:xsd="http://www.w3.org/2001/XMLSchema" xmlns:xs="http://www.w3.org/2001/XMLSchema" xmlns:p="http://schemas.microsoft.com/office/2006/metadata/properties" xmlns:ns2="a14523ce-dede-483e-883a-2d83261080bd" targetNamespace="http://schemas.microsoft.com/office/2006/metadata/properties" ma:root="true" ma:fieldsID="7d74405751bc119387ad193d718cb389" ns2:_="">
    <xsd:import namespace="a14523ce-dede-483e-883a-2d83261080b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TaxCatchAll" minOccurs="0"/>
                <xsd:element ref="ns2:TaxCatchAllLabel" minOccurs="0"/>
                <xsd:element ref="ns2:AEMOCustodian" minOccurs="0"/>
                <xsd:element ref="ns2:AEMODescription" minOccurs="0"/>
                <xsd:element ref="ns2:AEMODocumentTypeTaxHTField0" minOccurs="0"/>
                <xsd:element ref="ns2:AEMOKeywordsTaxHTField0" minOccurs="0"/>
                <xsd:element ref="ns2:ArchiveDocu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4523ce-dede-483e-883a-2d83261080b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1" nillable="true" ma:displayName="Taxonomy Catch All Column" ma:hidden="true" ma:list="{93fb317b-587c-4d3f-8b3e-5de22a86522e}" ma:internalName="TaxCatchAll" ma:showField="CatchAllData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93fb317b-587c-4d3f-8b3e-5de22a86522e}" ma:internalName="TaxCatchAllLabel" ma:readOnly="true" ma:showField="CatchAllDataLabel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EMOCustodian" ma:index="13" nillable="true" ma:displayName="AEMOCustodian" ma:list="UserInfo" ma:SharePointGroup="0" ma:internalName="AEMOCustodian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EMODescription" ma:index="14" nillable="true" ma:displayName="AEMODescription" ma:internalName="AEMODescription">
      <xsd:simpleType>
        <xsd:restriction base="dms:Note"/>
      </xsd:simpleType>
    </xsd:element>
    <xsd:element name="AEMODocumentTypeTaxHTField0" ma:index="15" nillable="true" ma:taxonomy="true" ma:internalName="AEMODocumentTypeTaxHTField0" ma:taxonomyFieldName="AEMODocumentType" ma:displayName="AEMODocumentType" ma:default="1;#Operational Record|859762f2-4462-42eb-9744-c955c7e2c540" ma:fieldId="{da861434-c661-4929-8c0f-a462c80621ee}" ma:sspId="409ac0fb-07cb-4169-8a26-def2760b5502" ma:termSetId="7d85e329-3a18-4351-8865-4c9585fd1cc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EMOKeywordsTaxHTField0" ma:index="17" nillable="true" ma:taxonomy="true" ma:internalName="AEMOKeywordsTaxHTField0" ma:taxonomyFieldName="AEMOKeywords" ma:displayName="AEMOKeywords" ma:default="" ma:fieldId="{443585ba-fce9-427e-bd78-308c17c973aa}" ma:taxonomyMulti="true" ma:sspId="409ac0fb-07cb-4169-8a26-def2760b5502" ma:termSetId="70885f33-8be5-4917-bc67-8833a068ef45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ArchiveDocument" ma:index="19" nillable="true" ma:displayName="ArchiveDocument" ma:default="0" ma:description="Checking this box will send the document to the AEMO Archive and leave a link in its place." ma:internalName="ArchiveDocument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409ac0fb-07cb-4169-8a26-def2760b5502" ContentTypeId="0x0101009BE89D58CAF0934CA32A20BCFFD353DC" PreviousValue="false"/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EMOCustodian xmlns="a14523ce-dede-483e-883a-2d83261080bd">
      <UserInfo>
        <DisplayName/>
        <AccountId xsi:nil="true"/>
        <AccountType/>
      </UserInfo>
    </AEMOCustodian>
    <ArchiveDocument xmlns="a14523ce-dede-483e-883a-2d83261080bd">false</ArchiveDocument>
    <AEMODocumentTypeTaxHTField0 xmlns="a14523ce-dede-483e-883a-2d83261080bd">
      <Terms xmlns="http://schemas.microsoft.com/office/infopath/2007/PartnerControls">
        <TermInfo xmlns="http://schemas.microsoft.com/office/infopath/2007/PartnerControls">
          <TermName xmlns="http://schemas.microsoft.com/office/infopath/2007/PartnerControls">Operational Record</TermName>
          <TermId xmlns="http://schemas.microsoft.com/office/infopath/2007/PartnerControls">859762f2-4462-42eb-9744-c955c7e2c540</TermId>
        </TermInfo>
      </Terms>
    </AEMODocumentTypeTaxHTField0>
    <AEMOKeywordsTaxHTField0 xmlns="a14523ce-dede-483e-883a-2d83261080bd">
      <Terms xmlns="http://schemas.microsoft.com/office/infopath/2007/PartnerControls"/>
    </AEMOKeywordsTaxHTField0>
    <TaxCatchAll xmlns="a14523ce-dede-483e-883a-2d83261080bd">
      <Value>1</Value>
    </TaxCatchAll>
    <AEMODescription xmlns="a14523ce-dede-483e-883a-2d83261080bd" xsi:nil="true"/>
    <_dlc_DocId xmlns="a14523ce-dede-483e-883a-2d83261080bd">PROJECT-352-5187</_dlc_DocId>
    <_dlc_DocIdUrl xmlns="a14523ce-dede-483e-883a-2d83261080bd">
      <Url>http://sharedocs/projects/pocprogram/_layouts/15/DocIdRedir.aspx?ID=PROJECT-352-5187</Url>
      <Description>PROJECT-352-5187</Description>
    </_dlc_DocIdUrl>
  </documentManagement>
</p:properties>
</file>

<file path=customXml/itemProps1.xml><?xml version="1.0" encoding="utf-8"?>
<ds:datastoreItem xmlns:ds="http://schemas.openxmlformats.org/officeDocument/2006/customXml" ds:itemID="{067B3324-E921-456F-96B1-A98DDE280C33}"/>
</file>

<file path=customXml/itemProps2.xml><?xml version="1.0" encoding="utf-8"?>
<ds:datastoreItem xmlns:ds="http://schemas.openxmlformats.org/officeDocument/2006/customXml" ds:itemID="{106CA05B-4405-4C62-828F-059A98B11541}"/>
</file>

<file path=customXml/itemProps3.xml><?xml version="1.0" encoding="utf-8"?>
<ds:datastoreItem xmlns:ds="http://schemas.openxmlformats.org/officeDocument/2006/customXml" ds:itemID="{28ACB0D3-1C74-4C4E-8E02-E532BBA2D0D3}"/>
</file>

<file path=customXml/itemProps4.xml><?xml version="1.0" encoding="utf-8"?>
<ds:datastoreItem xmlns:ds="http://schemas.openxmlformats.org/officeDocument/2006/customXml" ds:itemID="{9BA0E182-CCDC-40DC-92C3-F46BCA4A426C}"/>
</file>

<file path=customXml/itemProps5.xml><?xml version="1.0" encoding="utf-8"?>
<ds:datastoreItem xmlns:ds="http://schemas.openxmlformats.org/officeDocument/2006/customXml" ds:itemID="{BAF798D2-FBE8-44FC-9286-DA5FFE077942}"/>
</file>

<file path=customXml/itemProps6.xml><?xml version="1.0" encoding="utf-8"?>
<ds:datastoreItem xmlns:ds="http://schemas.openxmlformats.org/officeDocument/2006/customXml" ds:itemID="{3D6BE4C1-4D3C-49BD-82E2-8251D6AAF5EC}"/>
</file>

<file path=docProps/app.xml><?xml version="1.0" encoding="utf-8"?>
<Properties xmlns="http://schemas.openxmlformats.org/officeDocument/2006/extended-properties" xmlns:vt="http://schemas.openxmlformats.org/officeDocument/2006/docPropsVTypes">
  <Template>External AEMO powerpoint template</Template>
  <TotalTime>3992</TotalTime>
  <Words>2750</Words>
  <Application>Microsoft Office PowerPoint</Application>
  <PresentationFormat>On-screen Show (4:3)</PresentationFormat>
  <Paragraphs>717</Paragraphs>
  <Slides>19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2" baseType="lpstr">
      <vt:lpstr>Arial</vt:lpstr>
      <vt:lpstr>Arial Black</vt:lpstr>
      <vt:lpstr>Calibri</vt:lpstr>
      <vt:lpstr>Calibri Light</vt:lpstr>
      <vt:lpstr>Courier New</vt:lpstr>
      <vt:lpstr>Times New Roman</vt:lpstr>
      <vt:lpstr>Wingdings</vt:lpstr>
      <vt:lpstr>Office Theme</vt:lpstr>
      <vt:lpstr>AEMO09</vt:lpstr>
      <vt:lpstr>2_AEMO Internal - White</vt:lpstr>
      <vt:lpstr>1_Office Theme</vt:lpstr>
      <vt:lpstr>AEMO Internal - White</vt:lpstr>
      <vt:lpstr>Visio</vt:lpstr>
      <vt:lpstr>Power of Choice – Program Consultative Forum (Poc-PCF) Meeting pack</vt:lpstr>
      <vt:lpstr>Agenda slide</vt:lpstr>
      <vt:lpstr>Brief Update - achievements</vt:lpstr>
      <vt:lpstr>AEMO Program Update – upcoming tasks</vt:lpstr>
      <vt:lpstr>Procedure stream update</vt:lpstr>
      <vt:lpstr>B2B Procedures STREAM UPDATE</vt:lpstr>
      <vt:lpstr>readiness stream update</vt:lpstr>
      <vt:lpstr>Watching briefs</vt:lpstr>
      <vt:lpstr>PCF Processes:</vt:lpstr>
      <vt:lpstr>PCF Forward Plan</vt:lpstr>
      <vt:lpstr>Forward Meeting Plan</vt:lpstr>
      <vt:lpstr>Questions &amp; Contacts</vt:lpstr>
      <vt:lpstr>Program Overview</vt:lpstr>
      <vt:lpstr>PowerPoint Presentation</vt:lpstr>
      <vt:lpstr>PowerPoint Presentation</vt:lpstr>
      <vt:lpstr>   Power of Choice Milestones  </vt:lpstr>
      <vt:lpstr>   Power of Choice Milestones  </vt:lpstr>
      <vt:lpstr>PoC - Program Overview Version history</vt:lpstr>
      <vt:lpstr>Risk Workshop</vt:lpstr>
    </vt:vector>
  </TitlesOfParts>
  <Company>AEMO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 Healy</dc:creator>
  <cp:lastModifiedBy>Michael Ryan</cp:lastModifiedBy>
  <cp:revision>63</cp:revision>
  <cp:lastPrinted>2016-10-05T06:48:12Z</cp:lastPrinted>
  <dcterms:created xsi:type="dcterms:W3CDTF">2016-09-06T04:36:19Z</dcterms:created>
  <dcterms:modified xsi:type="dcterms:W3CDTF">2016-11-21T05:00:55Z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0x0101009BE89D58CAF0934CA32A20BCFFD353DC00DDEC116C19245B4398932FF2C50DC75A</vt:lpwstr>
  </property>
  <property fmtid="{D5CDD505-2E9C-101B-9397-08002B2CF9AE}" pid="3" name="AEMODocumentType">
    <vt:lpwstr>1;#Operational Record|859762f2-4462-42eb-9744-c955c7e2c540</vt:lpwstr>
  </property>
  <property fmtid="{D5CDD505-2E9C-101B-9397-08002B2CF9AE}" pid="4" name="AEMOKeywords">
    <vt:lpwstr/>
  </property>
  <property fmtid="{D5CDD505-2E9C-101B-9397-08002B2CF9AE}" pid="5" name="_dlc_DocIdItemGuid">
    <vt:lpwstr>648222dd-9ffe-404e-856f-ffdc165adec4</vt:lpwstr>
  </property>
</Properties>
</file>