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7"/>
    <p:sldMasterId id="2147483668" r:id="rId8"/>
  </p:sldMasterIdLst>
  <p:notesMasterIdLst>
    <p:notesMasterId r:id="rId12"/>
  </p:notesMasterIdLst>
  <p:handoutMasterIdLst>
    <p:handoutMasterId r:id="rId13"/>
  </p:handoutMasterIdLst>
  <p:sldIdLst>
    <p:sldId id="335" r:id="rId9"/>
    <p:sldId id="338" r:id="rId10"/>
    <p:sldId id="339" r:id="rId11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4" autoAdjust="0"/>
    <p:restoredTop sz="86076" autoAdjust="0"/>
  </p:normalViewPr>
  <p:slideViewPr>
    <p:cSldViewPr>
      <p:cViewPr varScale="1">
        <p:scale>
          <a:sx n="82" d="100"/>
          <a:sy n="82" d="100"/>
        </p:scale>
        <p:origin x="297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662"/>
    </p:cViewPr>
  </p:sorter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BEE0F-9B4D-491C-84BB-3E9E0070B385}" type="datetime6">
              <a:rPr lang="en-AU" smtClean="0"/>
              <a:pPr/>
              <a:t>July 17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9B4BD-713B-4495-9D01-E8924967338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2584302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CC81A-B302-4C12-B328-398E6FA12FC5}" type="datetime6">
              <a:rPr lang="en-AU" smtClean="0"/>
              <a:pPr/>
              <a:t>July 17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55DB7-4594-4DFF-AA9B-D4C01173DE3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7208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7A960-76EE-46E0-83E8-8CE5A69466FA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32010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-Page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4572000" y="161768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bg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bg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sthead-Generic.jpg"/>
          <p:cNvPicPr>
            <a:picLocks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7600" cy="10789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472254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63538" indent="-363538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63538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613" indent="-268288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900" indent="-268288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329378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  <p:pic>
        <p:nvPicPr>
          <p:cNvPr id="6" name="Picture 5" descr="Header 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600" indent="-363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400" indent="-363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64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800" indent="-2700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Power of choice - Implementation Program</a:t>
            </a:r>
            <a:r>
              <a:rPr lang="en-AU" dirty="0"/>
              <a:t/>
            </a:r>
            <a:br>
              <a:rPr lang="en-AU" dirty="0"/>
            </a:br>
            <a:r>
              <a:rPr lang="en-AU" sz="2000" dirty="0" smtClean="0"/>
              <a:t>EN/MC Industry Testing – Lessons Learned</a:t>
            </a:r>
            <a:endParaRPr lang="en-AU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5</a:t>
            </a:r>
            <a:r>
              <a:rPr lang="en-AU" dirty="0" smtClean="0"/>
              <a:t> July 2017 </a:t>
            </a:r>
            <a:endParaRPr lang="en-AU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14348" y="6143644"/>
            <a:ext cx="385765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Presented</a:t>
            </a:r>
            <a:r>
              <a:rPr kumimoji="0" lang="en-AU" sz="1400" b="0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BY AEMO</a:t>
            </a:r>
            <a:endParaRPr kumimoji="0" lang="en-AU" sz="14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91987"/>
            <a:ext cx="7416824" cy="857256"/>
          </a:xfrm>
        </p:spPr>
        <p:txBody>
          <a:bodyPr>
            <a:noAutofit/>
          </a:bodyPr>
          <a:lstStyle/>
          <a:p>
            <a:r>
              <a:rPr lang="en-AU" b="1" dirty="0" smtClean="0"/>
              <a:t>Timeline - Phase One En/mc Industry Testing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24744"/>
            <a:ext cx="8835244" cy="547260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 smtClean="0"/>
              <a:t>Observation:</a:t>
            </a:r>
          </a:p>
          <a:p>
            <a:pPr marL="34925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AU" sz="1800" dirty="0" smtClean="0"/>
              <a:t>A number of tests were executed directly in MSATS and highlighted that not all companies are aware of or have access to participant Ids for all the roles their companies use.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 smtClean="0"/>
              <a:t>Recommendation: </a:t>
            </a:r>
          </a:p>
          <a:p>
            <a:pPr marL="34925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AU" sz="1800" dirty="0" smtClean="0"/>
              <a:t>All participants confirm they can sign on to MSATS for their respective companies participant IDs before execution starts.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/>
              <a:t>Observation:</a:t>
            </a:r>
          </a:p>
          <a:p>
            <a:pPr marL="34925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AU" sz="1800" dirty="0" smtClean="0"/>
              <a:t>A number of scenarios required cancelation and restart due to </a:t>
            </a:r>
            <a:r>
              <a:rPr lang="en-AU" sz="1800" dirty="0" smtClean="0"/>
              <a:t>incorrect </a:t>
            </a:r>
            <a:r>
              <a:rPr lang="en-AU" sz="1800" dirty="0" smtClean="0"/>
              <a:t>generation in MSATS which slowed over all execution.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/>
              <a:t>Recommendation</a:t>
            </a:r>
            <a:r>
              <a:rPr lang="en-AU" dirty="0" smtClean="0"/>
              <a:t>:</a:t>
            </a:r>
          </a:p>
          <a:p>
            <a:pPr marL="34925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AU" sz="1800" dirty="0" smtClean="0"/>
              <a:t>Basic Training on how to use MSATS to reduce the amount of rework and assist with identification of </a:t>
            </a:r>
            <a:r>
              <a:rPr lang="en-AU" sz="1800" dirty="0" smtClean="0"/>
              <a:t>valid data</a:t>
            </a:r>
            <a:r>
              <a:rPr lang="en-AU" sz="1800" dirty="0" smtClean="0"/>
              <a:t>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AU" sz="12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AU" sz="1200" b="1" dirty="0" smtClean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AU" sz="1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</p:txBody>
      </p:sp>
    </p:spTree>
    <p:extLst>
      <p:ext uri="{BB962C8B-B14F-4D97-AF65-F5344CB8AC3E}">
        <p14:creationId xmlns:p14="http://schemas.microsoft.com/office/powerpoint/2010/main" val="165729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Timeline - Phase One En/mc Industry Testing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/>
              <a:t>Observation</a:t>
            </a:r>
            <a:r>
              <a:rPr lang="en-AU" dirty="0" smtClean="0"/>
              <a:t>:</a:t>
            </a:r>
          </a:p>
          <a:p>
            <a:pPr marL="34925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AU" sz="1800" dirty="0" smtClean="0"/>
              <a:t>Searching for test cases in the instance where the participant was not the owner was found to be time consuming and prone to mistakes.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 smtClean="0"/>
              <a:t>Recommendation:</a:t>
            </a:r>
          </a:p>
          <a:p>
            <a:pPr marL="34925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AU" sz="1800" dirty="0"/>
              <a:t>A review of test lab to provide easier visibility for participants will be undertaken and options put forward to the next ITWG</a:t>
            </a:r>
            <a:r>
              <a:rPr lang="en-AU" sz="1800" dirty="0" smtClean="0"/>
              <a:t>. Also worth noting would be a walk through of scenarios by all parties involved </a:t>
            </a:r>
            <a:r>
              <a:rPr lang="en-AU" sz="1800" dirty="0" smtClean="0"/>
              <a:t>prior </a:t>
            </a:r>
            <a:r>
              <a:rPr lang="en-AU" sz="1800" dirty="0" smtClean="0"/>
              <a:t>to execution starting.</a:t>
            </a:r>
            <a:endParaRPr lang="en-AU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/>
              <a:t>Observation</a:t>
            </a:r>
            <a:r>
              <a:rPr lang="en-AU" dirty="0" smtClean="0"/>
              <a:t>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900" dirty="0" smtClean="0"/>
              <a:t>The daily meetings were prompt and effective but only had a small number of participants attending, there was some concern that these would not be practical on a larger scale.</a:t>
            </a:r>
            <a:endParaRPr lang="en-AU" sz="19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dirty="0"/>
              <a:t>Recommendation:</a:t>
            </a:r>
          </a:p>
          <a:p>
            <a:pPr marL="34925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AU" sz="1900" dirty="0" smtClean="0"/>
              <a:t>Organise smaller </a:t>
            </a:r>
            <a:r>
              <a:rPr lang="en-AU" sz="1900" dirty="0"/>
              <a:t>groups </a:t>
            </a:r>
            <a:r>
              <a:rPr lang="en-AU" sz="1900" dirty="0" smtClean="0"/>
              <a:t>for </a:t>
            </a:r>
            <a:r>
              <a:rPr lang="en-AU" sz="1900" smtClean="0"/>
              <a:t>the daily  </a:t>
            </a:r>
            <a:r>
              <a:rPr lang="en-AU" sz="1900" dirty="0"/>
              <a:t>testing </a:t>
            </a:r>
            <a:r>
              <a:rPr lang="en-AU" sz="1900" dirty="0" smtClean="0"/>
              <a:t>meetings based on paring would increase efficiency.</a:t>
            </a:r>
          </a:p>
        </p:txBody>
      </p:sp>
    </p:spTree>
    <p:extLst>
      <p:ext uri="{BB962C8B-B14F-4D97-AF65-F5344CB8AC3E}">
        <p14:creationId xmlns:p14="http://schemas.microsoft.com/office/powerpoint/2010/main" val="3925418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B501CB5A-AC99-4B0F-8D8B-B0C7B0429B05}"/>
    </a:ext>
  </a:extLst>
</a:theme>
</file>

<file path=ppt/theme/theme2.xml><?xml version="1.0" encoding="utf-8"?>
<a:theme xmlns:a="http://schemas.openxmlformats.org/drawingml/2006/main" name="AEMO09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AD20D0BB-7AB8-4900-97BE-F6E901A2929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EMODocument" ma:contentTypeID="0x0101009BE89D58CAF0934CA32A20BCFFD353DC00DDEC116C19245B4398932FF2C50DC75A" ma:contentTypeVersion="0" ma:contentTypeDescription="" ma:contentTypeScope="" ma:versionID="89bccbf02eec9f969d3651569cced181">
  <xsd:schema xmlns:xsd="http://www.w3.org/2001/XMLSchema" xmlns:xs="http://www.w3.org/2001/XMLSchema" xmlns:p="http://schemas.microsoft.com/office/2006/metadata/properties" xmlns:ns2="a14523ce-dede-483e-883a-2d83261080bd" targetNamespace="http://schemas.microsoft.com/office/2006/metadata/properties" ma:root="true" ma:fieldsID="7d74405751bc119387ad193d718cb389" ns2:_="">
    <xsd:import namespace="a14523ce-dede-483e-883a-2d83261080b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AEMOCustodian" minOccurs="0"/>
                <xsd:element ref="ns2:AEMODescription" minOccurs="0"/>
                <xsd:element ref="ns2:AEMODocumentTypeTaxHTField0" minOccurs="0"/>
                <xsd:element ref="ns2:AEMOKeywordsTaxHTField0" minOccurs="0"/>
                <xsd:element ref="ns2:ArchiveDocu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4523ce-dede-483e-883a-2d83261080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hidden="true" ma:list="{93fb317b-587c-4d3f-8b3e-5de22a86522e}" ma:internalName="TaxCatchAll" ma:showField="CatchAllData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93fb317b-587c-4d3f-8b3e-5de22a86522e}" ma:internalName="TaxCatchAllLabel" ma:readOnly="true" ma:showField="CatchAllDataLabel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EMOCustodian" ma:index="13" nillable="true" ma:displayName="AEMOCustodian" ma:list="UserInfo" ma:SharePointGroup="0" ma:internalName="AEMOCustodian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EMODescription" ma:index="14" nillable="true" ma:displayName="AEMODescription" ma:internalName="AEMODescription">
      <xsd:simpleType>
        <xsd:restriction base="dms:Note"/>
      </xsd:simpleType>
    </xsd:element>
    <xsd:element name="AEMODocumentTypeTaxHTField0" ma:index="15" nillable="true" ma:taxonomy="true" ma:internalName="AEMODocumentTypeTaxHTField0" ma:taxonomyFieldName="AEMODocumentType" ma:displayName="AEMODocumentType" ma:default="1;#Operational Record|859762f2-4462-42eb-9744-c955c7e2c540" ma:fieldId="{da861434-c661-4929-8c0f-a462c80621ee}" ma:sspId="409ac0fb-07cb-4169-8a26-def2760b5502" ma:termSetId="7d85e329-3a18-4351-8865-4c9585fd1cc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EMOKeywordsTaxHTField0" ma:index="17" nillable="true" ma:taxonomy="true" ma:internalName="AEMOKeywordsTaxHTField0" ma:taxonomyFieldName="AEMOKeywords" ma:displayName="AEMOKeywords" ma:default="" ma:fieldId="{443585ba-fce9-427e-bd78-308c17c973aa}" ma:taxonomyMulti="true" ma:sspId="409ac0fb-07cb-4169-8a26-def2760b5502" ma:termSetId="70885f33-8be5-4917-bc67-8833a068ef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ArchiveDocument" ma:index="19" nillable="true" ma:displayName="ArchiveDocument" ma:default="0" ma:description="Checking this box will send the document to the AEMO Archive and leave a link in its place." ma:internalName="ArchiveDocumen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409ac0fb-07cb-4169-8a26-def2760b5502" ContentTypeId="0x0101009BE89D58CAF0934CA32A20BCFFD353DC" PreviousValue="false"/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EMOCustodian xmlns="a14523ce-dede-483e-883a-2d83261080bd">
      <UserInfo>
        <DisplayName/>
        <AccountId xsi:nil="true"/>
        <AccountType/>
      </UserInfo>
    </AEMOCustodian>
    <ArchiveDocument xmlns="a14523ce-dede-483e-883a-2d83261080bd">false</ArchiveDocument>
    <AEMODocumentType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Operational Record</TermName>
          <TermId xmlns="http://schemas.microsoft.com/office/infopath/2007/PartnerControls">859762f2-4462-42eb-9744-c955c7e2c540</TermId>
        </TermInfo>
      </Terms>
    </AEMODocumentTypeTaxHTField0>
    <AEMOKeywordsTaxHTField0 xmlns="a14523ce-dede-483e-883a-2d83261080bd">
      <Terms xmlns="http://schemas.microsoft.com/office/infopath/2007/PartnerControls"/>
    </AEMOKeywordsTaxHTField0>
    <TaxCatchAll xmlns="a14523ce-dede-483e-883a-2d83261080bd">
      <Value>1</Value>
    </TaxCatchAll>
    <AEMODescription xmlns="a14523ce-dede-483e-883a-2d83261080bd" xsi:nil="true"/>
    <_dlc_DocId xmlns="a14523ce-dede-483e-883a-2d83261080bd">PROJECT-352-5948</_dlc_DocId>
    <_dlc_DocIdUrl xmlns="a14523ce-dede-483e-883a-2d83261080bd">
      <Url>http://sharedocs/projects/pocprogram/_layouts/15/DocIdRedir.aspx?ID=PROJECT-352-5948</Url>
      <Description>PROJECT-352-5948</Description>
    </_dlc_DocIdUrl>
  </documentManagement>
</p:properti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7FC73F-98C7-4A4D-97C9-3CF965550C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4523ce-dede-483e-883a-2d83261080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772E99-00B9-4298-A000-1568861055E4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E73FB64A-D538-4B11-83B2-35B7A1EC8087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7636C458-8B90-463C-ACFA-265D0C9316DD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a14523ce-dede-483e-883a-2d83261080bd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1A6817F9-64FC-4651-B279-93A9D9956DC2}">
  <ds:schemaRefs>
    <ds:schemaRef ds:uri="http://schemas.microsoft.com/sharepoint/events"/>
  </ds:schemaRefs>
</ds:datastoreItem>
</file>

<file path=customXml/itemProps6.xml><?xml version="1.0" encoding="utf-8"?>
<ds:datastoreItem xmlns:ds="http://schemas.openxmlformats.org/officeDocument/2006/customXml" ds:itemID="{34189580-540D-45ED-968F-FDACECBA7D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External AEMO powerpoint template</Template>
  <TotalTime>2475</TotalTime>
  <Words>249</Words>
  <Application>Microsoft Office PowerPoint</Application>
  <PresentationFormat>On-screen Show (4:3)</PresentationFormat>
  <Paragraphs>25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Courier New</vt:lpstr>
      <vt:lpstr>Wingdings</vt:lpstr>
      <vt:lpstr>Office Theme</vt:lpstr>
      <vt:lpstr>AEMO09</vt:lpstr>
      <vt:lpstr>Power of choice - Implementation Program EN/MC Industry Testing – Lessons Learned</vt:lpstr>
      <vt:lpstr>Timeline - Phase One En/mc Industry Testing</vt:lpstr>
      <vt:lpstr>Timeline - Phase One En/mc Industry Testing</vt:lpstr>
    </vt:vector>
  </TitlesOfParts>
  <Company>AEMO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of choice</dc:title>
  <dc:creator>Slavko Jovanoski</dc:creator>
  <cp:lastModifiedBy>Tui Grant</cp:lastModifiedBy>
  <cp:revision>436</cp:revision>
  <cp:lastPrinted>2017-05-09T01:22:29Z</cp:lastPrinted>
  <dcterms:created xsi:type="dcterms:W3CDTF">2016-11-02T23:00:01Z</dcterms:created>
  <dcterms:modified xsi:type="dcterms:W3CDTF">2017-07-04T02:03:40Z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0x0101009BE89D58CAF0934CA32A20BCFFD353DC00DDEC116C19245B4398932FF2C50DC75A</vt:lpwstr>
  </property>
  <property fmtid="{D5CDD505-2E9C-101B-9397-08002B2CF9AE}" pid="3" name="_dlc_DocIdItemGuid">
    <vt:lpwstr>957e8a7d-9363-43bd-b83f-e8302c604864</vt:lpwstr>
  </property>
  <property fmtid="{D5CDD505-2E9C-101B-9397-08002B2CF9AE}" pid="4" name="AEMODocumentType">
    <vt:lpwstr>1;#Operational Record|859762f2-4462-42eb-9744-c955c7e2c540</vt:lpwstr>
  </property>
  <property fmtid="{D5CDD505-2E9C-101B-9397-08002B2CF9AE}" pid="5" name="AEMOKeywords">
    <vt:lpwstr/>
  </property>
</Properties>
</file>