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86" r:id="rId6"/>
    <p:sldId id="354" r:id="rId7"/>
    <p:sldId id="389" r:id="rId8"/>
    <p:sldId id="387" r:id="rId9"/>
    <p:sldId id="392" r:id="rId10"/>
    <p:sldId id="393" r:id="rId11"/>
    <p:sldId id="397" r:id="rId12"/>
    <p:sldId id="391" r:id="rId13"/>
    <p:sldId id="398" r:id="rId14"/>
    <p:sldId id="399" r:id="rId15"/>
  </p:sldIdLst>
  <p:sldSz cx="10691813" cy="7559675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 Falcon" initials="NF" lastIdx="9" clrIdx="0">
    <p:extLst>
      <p:ext uri="{19B8F6BF-5375-455C-9EA6-DF929625EA0E}">
        <p15:presenceInfo xmlns:p15="http://schemas.microsoft.com/office/powerpoint/2012/main" userId="S-1-5-21-256186967-1468483519-2110688028-20017" providerId="AD"/>
      </p:ext>
    </p:extLst>
  </p:cmAuthor>
  <p:cmAuthor id="2" name="Matthew Armitage" initials="MA" lastIdx="5" clrIdx="1">
    <p:extLst>
      <p:ext uri="{19B8F6BF-5375-455C-9EA6-DF929625EA0E}">
        <p15:presenceInfo xmlns:p15="http://schemas.microsoft.com/office/powerpoint/2012/main" userId="S-1-5-21-256186967-1468483519-2110688028-20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82" autoAdjust="0"/>
  </p:normalViewPr>
  <p:slideViewPr>
    <p:cSldViewPr snapToGrid="0">
      <p:cViewPr varScale="1">
        <p:scale>
          <a:sx n="80" d="100"/>
          <a:sy n="80" d="100"/>
        </p:scale>
        <p:origin x="13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179DA-A78A-4E61-AAD0-8397B06469F6}" type="datetimeFigureOut">
              <a:rPr lang="en-AU" smtClean="0"/>
              <a:t>18/12/2018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80CA9-8DE2-4FED-9DC9-9B2DA08FAC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705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8D1B1-1DD8-44B9-B9EB-A03D643A85D4}" type="datetimeFigureOut">
              <a:rPr lang="en-AU" smtClean="0"/>
              <a:t>18/12/2018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0D04A-2A0A-4305-B467-569823AADF4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73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1E3B3-7F36-45A3-89BF-D08B33E0421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30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87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How do we use the DEIP to design</a:t>
            </a:r>
            <a:r>
              <a:rPr lang="en-AU" baseline="0" dirty="0"/>
              <a:t> and execute trials, and obtain appropriate funding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0D04A-2A0A-4305-B467-569823AADF4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20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5A90067-2361-4840-83F8-CBD421F060F8}"/>
              </a:ext>
            </a:extLst>
          </p:cNvPr>
          <p:cNvGrpSpPr/>
          <p:nvPr userDrawn="1"/>
        </p:nvGrpSpPr>
        <p:grpSpPr>
          <a:xfrm>
            <a:off x="-2522553" y="5191458"/>
            <a:ext cx="13381761" cy="3156233"/>
            <a:chOff x="-2935513" y="4064389"/>
            <a:chExt cx="15659100" cy="3693368"/>
          </a:xfrm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EBCA1C5-5795-4F26-B880-05CD7CA9A5B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-2935513" y="4166205"/>
              <a:ext cx="11139999" cy="3591552"/>
            </a:xfrm>
            <a:custGeom>
              <a:avLst/>
              <a:gdLst>
                <a:gd name="T0" fmla="*/ 6807 w 8055"/>
                <a:gd name="T1" fmla="*/ 1082 h 2594"/>
                <a:gd name="T2" fmla="*/ 3279 w 8055"/>
                <a:gd name="T3" fmla="*/ 786 h 2594"/>
                <a:gd name="T4" fmla="*/ 1046 w 8055"/>
                <a:gd name="T5" fmla="*/ 5 h 2594"/>
                <a:gd name="T6" fmla="*/ 1063 w 8055"/>
                <a:gd name="T7" fmla="*/ 6 h 2594"/>
                <a:gd name="T8" fmla="*/ 0 w 8055"/>
                <a:gd name="T9" fmla="*/ 292 h 2594"/>
                <a:gd name="T10" fmla="*/ 1311 w 8055"/>
                <a:gd name="T11" fmla="*/ 482 h 2594"/>
                <a:gd name="T12" fmla="*/ 3231 w 8055"/>
                <a:gd name="T13" fmla="*/ 1898 h 2594"/>
                <a:gd name="T14" fmla="*/ 5831 w 8055"/>
                <a:gd name="T15" fmla="*/ 1722 h 2594"/>
                <a:gd name="T16" fmla="*/ 8055 w 8055"/>
                <a:gd name="T17" fmla="*/ 1346 h 2594"/>
                <a:gd name="T18" fmla="*/ 8055 w 8055"/>
                <a:gd name="T19" fmla="*/ 1098 h 2594"/>
                <a:gd name="T20" fmla="*/ 6807 w 8055"/>
                <a:gd name="T21" fmla="*/ 1082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55" h="2594">
                  <a:moveTo>
                    <a:pt x="6807" y="1082"/>
                  </a:moveTo>
                  <a:cubicBezTo>
                    <a:pt x="5911" y="1330"/>
                    <a:pt x="4872" y="1860"/>
                    <a:pt x="3279" y="786"/>
                  </a:cubicBezTo>
                  <a:cubicBezTo>
                    <a:pt x="2364" y="169"/>
                    <a:pt x="1673" y="0"/>
                    <a:pt x="1046" y="5"/>
                  </a:cubicBezTo>
                  <a:cubicBezTo>
                    <a:pt x="1057" y="6"/>
                    <a:pt x="1063" y="6"/>
                    <a:pt x="1063" y="6"/>
                  </a:cubicBezTo>
                  <a:cubicBezTo>
                    <a:pt x="1063" y="6"/>
                    <a:pt x="530" y="57"/>
                    <a:pt x="0" y="292"/>
                  </a:cubicBezTo>
                  <a:cubicBezTo>
                    <a:pt x="399" y="260"/>
                    <a:pt x="917" y="274"/>
                    <a:pt x="1311" y="482"/>
                  </a:cubicBezTo>
                  <a:cubicBezTo>
                    <a:pt x="2055" y="874"/>
                    <a:pt x="2783" y="1610"/>
                    <a:pt x="3231" y="1898"/>
                  </a:cubicBezTo>
                  <a:cubicBezTo>
                    <a:pt x="3598" y="2134"/>
                    <a:pt x="4463" y="2594"/>
                    <a:pt x="5831" y="1722"/>
                  </a:cubicBezTo>
                  <a:cubicBezTo>
                    <a:pt x="7199" y="850"/>
                    <a:pt x="8055" y="1346"/>
                    <a:pt x="8055" y="1346"/>
                  </a:cubicBezTo>
                  <a:cubicBezTo>
                    <a:pt x="8055" y="1098"/>
                    <a:pt x="8055" y="1098"/>
                    <a:pt x="8055" y="1098"/>
                  </a:cubicBezTo>
                  <a:cubicBezTo>
                    <a:pt x="8055" y="1098"/>
                    <a:pt x="7703" y="834"/>
                    <a:pt x="6807" y="1082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360F3C">
                    <a:alpha val="70000"/>
                  </a:srgbClr>
                </a:gs>
                <a:gs pos="57000">
                  <a:srgbClr val="5C1C8C">
                    <a:alpha val="20000"/>
                  </a:srgbClr>
                </a:gs>
                <a:gs pos="94000">
                  <a:srgbClr val="C72032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F253B752-9D1D-46A8-B0EA-628BFC103A7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738333" y="4064389"/>
              <a:ext cx="5985254" cy="2631276"/>
            </a:xfrm>
            <a:custGeom>
              <a:avLst/>
              <a:gdLst>
                <a:gd name="T0" fmla="*/ 2196 w 4328"/>
                <a:gd name="T1" fmla="*/ 1896 h 1900"/>
                <a:gd name="T2" fmla="*/ 2448 w 4328"/>
                <a:gd name="T3" fmla="*/ 992 h 1900"/>
                <a:gd name="T4" fmla="*/ 4328 w 4328"/>
                <a:gd name="T5" fmla="*/ 80 h 1900"/>
                <a:gd name="T6" fmla="*/ 1632 w 4328"/>
                <a:gd name="T7" fmla="*/ 420 h 1900"/>
                <a:gd name="T8" fmla="*/ 248 w 4328"/>
                <a:gd name="T9" fmla="*/ 1900 h 1900"/>
                <a:gd name="T10" fmla="*/ 2196 w 4328"/>
                <a:gd name="T11" fmla="*/ 189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8" h="1900">
                  <a:moveTo>
                    <a:pt x="2196" y="1896"/>
                  </a:moveTo>
                  <a:cubicBezTo>
                    <a:pt x="2196" y="1896"/>
                    <a:pt x="2113" y="1475"/>
                    <a:pt x="2448" y="992"/>
                  </a:cubicBezTo>
                  <a:cubicBezTo>
                    <a:pt x="2992" y="208"/>
                    <a:pt x="4328" y="80"/>
                    <a:pt x="4328" y="80"/>
                  </a:cubicBezTo>
                  <a:cubicBezTo>
                    <a:pt x="4328" y="80"/>
                    <a:pt x="3161" y="0"/>
                    <a:pt x="1632" y="420"/>
                  </a:cubicBezTo>
                  <a:cubicBezTo>
                    <a:pt x="0" y="868"/>
                    <a:pt x="248" y="1900"/>
                    <a:pt x="248" y="1900"/>
                  </a:cubicBezTo>
                  <a:lnTo>
                    <a:pt x="2196" y="1896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D93B50">
                    <a:alpha val="50000"/>
                  </a:srgbClr>
                </a:gs>
                <a:gs pos="0">
                  <a:srgbClr val="C72032">
                    <a:alpha val="80000"/>
                  </a:srgbClr>
                </a:gs>
                <a:gs pos="95575">
                  <a:srgbClr val="5C1C8C">
                    <a:alpha val="35000"/>
                  </a:srgbClr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9E9ED6-D0E9-4818-A55E-FEFC2F0CD672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custGeom>
            <a:avLst/>
            <a:gdLst>
              <a:gd name="connsiteX0" fmla="*/ 263525 w 12192000"/>
              <a:gd name="connsiteY0" fmla="*/ 260350 h 6858000"/>
              <a:gd name="connsiteX1" fmla="*/ 263525 w 12192000"/>
              <a:gd name="connsiteY1" fmla="*/ 6597650 h 6858000"/>
              <a:gd name="connsiteX2" fmla="*/ 11928475 w 12192000"/>
              <a:gd name="connsiteY2" fmla="*/ 6597650 h 6858000"/>
              <a:gd name="connsiteX3" fmla="*/ 11928475 w 12192000"/>
              <a:gd name="connsiteY3" fmla="*/ 2603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63525" y="260350"/>
                </a:moveTo>
                <a:lnTo>
                  <a:pt x="263525" y="6597650"/>
                </a:lnTo>
                <a:lnTo>
                  <a:pt x="11928475" y="6597650"/>
                </a:lnTo>
                <a:lnTo>
                  <a:pt x="11928475" y="2603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019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tura Std Light"/>
              <a:ea typeface="+mn-ea"/>
              <a:cs typeface="+mn-cs"/>
              <a:sym typeface="Futura Std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59B4D-39E2-4A2E-8A5C-95726E785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588" y="2591322"/>
            <a:ext cx="8018860" cy="2631887"/>
          </a:xfrm>
        </p:spPr>
        <p:txBody>
          <a:bodyPr anchor="b"/>
          <a:lstStyle>
            <a:lvl1pPr algn="l">
              <a:defRPr sz="5262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AB51E-A732-4105-AAF9-C4C491281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588" y="5400902"/>
            <a:ext cx="8018860" cy="690490"/>
          </a:xfrm>
        </p:spPr>
        <p:txBody>
          <a:bodyPr>
            <a:normAutofit/>
          </a:bodyPr>
          <a:lstStyle>
            <a:lvl1pPr marL="0" indent="0" algn="l">
              <a:buNone/>
              <a:defRPr sz="2456">
                <a:solidFill>
                  <a:schemeClr val="bg1"/>
                </a:solidFill>
              </a:defRPr>
            </a:lvl1pPr>
            <a:lvl2pPr marL="400964" indent="0" algn="ctr">
              <a:buNone/>
              <a:defRPr sz="1754"/>
            </a:lvl2pPr>
            <a:lvl3pPr marL="801929" indent="0" algn="ctr">
              <a:buNone/>
              <a:defRPr sz="1579"/>
            </a:lvl3pPr>
            <a:lvl4pPr marL="1202893" indent="0" algn="ctr">
              <a:buNone/>
              <a:defRPr sz="1403"/>
            </a:lvl4pPr>
            <a:lvl5pPr marL="1603858" indent="0" algn="ctr">
              <a:buNone/>
              <a:defRPr sz="1403"/>
            </a:lvl5pPr>
            <a:lvl6pPr marL="2004822" indent="0" algn="ctr">
              <a:buNone/>
              <a:defRPr sz="1403"/>
            </a:lvl6pPr>
            <a:lvl7pPr marL="2405786" indent="0" algn="ctr">
              <a:buNone/>
              <a:defRPr sz="1403"/>
            </a:lvl7pPr>
            <a:lvl8pPr marL="2806751" indent="0" algn="ctr">
              <a:buNone/>
              <a:defRPr sz="1403"/>
            </a:lvl8pPr>
            <a:lvl9pPr marL="3207715" indent="0" algn="ctr">
              <a:buNone/>
              <a:defRPr sz="1403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216FF-48D2-43CC-A7A2-6B66955A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1028" y="6868355"/>
            <a:ext cx="505220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81F68-4976-451A-B2E9-79BCBD2F70C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F4901-5DA8-4CDF-9DD6-0DFA0044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12197" y="6868355"/>
            <a:ext cx="1522449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25E40E-9DF4-47B5-BAB8-388FDD99D59B}" type="datetimeFigureOut">
              <a:rPr lang="en-AU" smtClean="0"/>
              <a:pPr/>
              <a:t>18/12/2018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7B57D-1C5A-4936-973A-C09D58DA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5940" y="6868355"/>
            <a:ext cx="4679868" cy="402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F909FA-3722-4F31-ACE2-78B291F153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657" y="834013"/>
            <a:ext cx="3024336" cy="99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4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B70B14-71BF-4D10-B3DA-12193BF02EE1}"/>
              </a:ext>
            </a:extLst>
          </p:cNvPr>
          <p:cNvSpPr/>
          <p:nvPr userDrawn="1"/>
        </p:nvSpPr>
        <p:spPr>
          <a:xfrm>
            <a:off x="0" y="0"/>
            <a:ext cx="3451173" cy="7559675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A023EC-89BA-427F-B659-C9BA6F7C9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0" y="503978"/>
            <a:ext cx="2907626" cy="1460347"/>
          </a:xfrm>
        </p:spPr>
        <p:txBody>
          <a:bodyPr anchor="t" anchorCtr="0">
            <a:noAutofit/>
          </a:bodyPr>
          <a:lstStyle>
            <a:lvl1pPr>
              <a:defRPr sz="3859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789DB-5346-49A4-93BC-CE824ABD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684793" y="503978"/>
            <a:ext cx="6774452" cy="6202505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ED3C4-6241-480A-9C80-94FA28B6B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620" y="3436577"/>
            <a:ext cx="2907626" cy="2035755"/>
          </a:xfrm>
        </p:spPr>
        <p:txBody>
          <a:bodyPr/>
          <a:lstStyle>
            <a:lvl1pPr marL="0" indent="0">
              <a:buNone/>
              <a:defRPr sz="2456">
                <a:solidFill>
                  <a:schemeClr val="bg1"/>
                </a:solidFill>
              </a:defRPr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BE93A-F35B-437B-B683-A13F8549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18/12/2018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D30DB-3BC0-4933-B267-A5A1205A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EDBB3-96E6-4EEA-931F-DB7B9E14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97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963A3D-4158-4862-80EF-B6397DC9CE90}"/>
              </a:ext>
            </a:extLst>
          </p:cNvPr>
          <p:cNvGrpSpPr/>
          <p:nvPr userDrawn="1"/>
        </p:nvGrpSpPr>
        <p:grpSpPr>
          <a:xfrm>
            <a:off x="-2080098" y="5309446"/>
            <a:ext cx="13381761" cy="3156233"/>
            <a:chOff x="-2935513" y="4064389"/>
            <a:chExt cx="15659100" cy="3693368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847E1A0B-CD25-493E-BBD2-63F153442D8D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-2935513" y="4166205"/>
              <a:ext cx="11139999" cy="3591552"/>
            </a:xfrm>
            <a:custGeom>
              <a:avLst/>
              <a:gdLst>
                <a:gd name="T0" fmla="*/ 6807 w 8055"/>
                <a:gd name="T1" fmla="*/ 1082 h 2594"/>
                <a:gd name="T2" fmla="*/ 3279 w 8055"/>
                <a:gd name="T3" fmla="*/ 786 h 2594"/>
                <a:gd name="T4" fmla="*/ 1046 w 8055"/>
                <a:gd name="T5" fmla="*/ 5 h 2594"/>
                <a:gd name="T6" fmla="*/ 1063 w 8055"/>
                <a:gd name="T7" fmla="*/ 6 h 2594"/>
                <a:gd name="T8" fmla="*/ 0 w 8055"/>
                <a:gd name="T9" fmla="*/ 292 h 2594"/>
                <a:gd name="T10" fmla="*/ 1311 w 8055"/>
                <a:gd name="T11" fmla="*/ 482 h 2594"/>
                <a:gd name="T12" fmla="*/ 3231 w 8055"/>
                <a:gd name="T13" fmla="*/ 1898 h 2594"/>
                <a:gd name="T14" fmla="*/ 5831 w 8055"/>
                <a:gd name="T15" fmla="*/ 1722 h 2594"/>
                <a:gd name="T16" fmla="*/ 8055 w 8055"/>
                <a:gd name="T17" fmla="*/ 1346 h 2594"/>
                <a:gd name="T18" fmla="*/ 8055 w 8055"/>
                <a:gd name="T19" fmla="*/ 1098 h 2594"/>
                <a:gd name="T20" fmla="*/ 6807 w 8055"/>
                <a:gd name="T21" fmla="*/ 1082 h 2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55" h="2594">
                  <a:moveTo>
                    <a:pt x="6807" y="1082"/>
                  </a:moveTo>
                  <a:cubicBezTo>
                    <a:pt x="5911" y="1330"/>
                    <a:pt x="4872" y="1860"/>
                    <a:pt x="3279" y="786"/>
                  </a:cubicBezTo>
                  <a:cubicBezTo>
                    <a:pt x="2364" y="169"/>
                    <a:pt x="1673" y="0"/>
                    <a:pt x="1046" y="5"/>
                  </a:cubicBezTo>
                  <a:cubicBezTo>
                    <a:pt x="1057" y="6"/>
                    <a:pt x="1063" y="6"/>
                    <a:pt x="1063" y="6"/>
                  </a:cubicBezTo>
                  <a:cubicBezTo>
                    <a:pt x="1063" y="6"/>
                    <a:pt x="530" y="57"/>
                    <a:pt x="0" y="292"/>
                  </a:cubicBezTo>
                  <a:cubicBezTo>
                    <a:pt x="399" y="260"/>
                    <a:pt x="917" y="274"/>
                    <a:pt x="1311" y="482"/>
                  </a:cubicBezTo>
                  <a:cubicBezTo>
                    <a:pt x="2055" y="874"/>
                    <a:pt x="2783" y="1610"/>
                    <a:pt x="3231" y="1898"/>
                  </a:cubicBezTo>
                  <a:cubicBezTo>
                    <a:pt x="3598" y="2134"/>
                    <a:pt x="4463" y="2594"/>
                    <a:pt x="5831" y="1722"/>
                  </a:cubicBezTo>
                  <a:cubicBezTo>
                    <a:pt x="7199" y="850"/>
                    <a:pt x="8055" y="1346"/>
                    <a:pt x="8055" y="1346"/>
                  </a:cubicBezTo>
                  <a:cubicBezTo>
                    <a:pt x="8055" y="1098"/>
                    <a:pt x="8055" y="1098"/>
                    <a:pt x="8055" y="1098"/>
                  </a:cubicBezTo>
                  <a:cubicBezTo>
                    <a:pt x="8055" y="1098"/>
                    <a:pt x="7703" y="834"/>
                    <a:pt x="6807" y="1082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360F3C">
                    <a:alpha val="70000"/>
                  </a:srgbClr>
                </a:gs>
                <a:gs pos="57000">
                  <a:srgbClr val="5C1C8C">
                    <a:alpha val="20000"/>
                  </a:srgbClr>
                </a:gs>
                <a:gs pos="94000">
                  <a:srgbClr val="C72032">
                    <a:alpha val="5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5E2C415D-48A1-4209-A679-82D52AD61504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6738333" y="4064389"/>
              <a:ext cx="5985254" cy="2631276"/>
            </a:xfrm>
            <a:custGeom>
              <a:avLst/>
              <a:gdLst>
                <a:gd name="T0" fmla="*/ 2196 w 4328"/>
                <a:gd name="T1" fmla="*/ 1896 h 1900"/>
                <a:gd name="T2" fmla="*/ 2448 w 4328"/>
                <a:gd name="T3" fmla="*/ 992 h 1900"/>
                <a:gd name="T4" fmla="*/ 4328 w 4328"/>
                <a:gd name="T5" fmla="*/ 80 h 1900"/>
                <a:gd name="T6" fmla="*/ 1632 w 4328"/>
                <a:gd name="T7" fmla="*/ 420 h 1900"/>
                <a:gd name="T8" fmla="*/ 248 w 4328"/>
                <a:gd name="T9" fmla="*/ 1900 h 1900"/>
                <a:gd name="T10" fmla="*/ 2196 w 4328"/>
                <a:gd name="T11" fmla="*/ 1896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28" h="1900">
                  <a:moveTo>
                    <a:pt x="2196" y="1896"/>
                  </a:moveTo>
                  <a:cubicBezTo>
                    <a:pt x="2196" y="1896"/>
                    <a:pt x="2113" y="1475"/>
                    <a:pt x="2448" y="992"/>
                  </a:cubicBezTo>
                  <a:cubicBezTo>
                    <a:pt x="2992" y="208"/>
                    <a:pt x="4328" y="80"/>
                    <a:pt x="4328" y="80"/>
                  </a:cubicBezTo>
                  <a:cubicBezTo>
                    <a:pt x="4328" y="80"/>
                    <a:pt x="3161" y="0"/>
                    <a:pt x="1632" y="420"/>
                  </a:cubicBezTo>
                  <a:cubicBezTo>
                    <a:pt x="0" y="868"/>
                    <a:pt x="248" y="1900"/>
                    <a:pt x="248" y="1900"/>
                  </a:cubicBezTo>
                  <a:lnTo>
                    <a:pt x="2196" y="1896"/>
                  </a:lnTo>
                  <a:close/>
                </a:path>
              </a:pathLst>
            </a:custGeom>
            <a:gradFill flip="none" rotWithShape="1">
              <a:gsLst>
                <a:gs pos="37000">
                  <a:srgbClr val="D93B50">
                    <a:alpha val="50000"/>
                  </a:srgbClr>
                </a:gs>
                <a:gs pos="0">
                  <a:srgbClr val="C72032">
                    <a:alpha val="80000"/>
                  </a:srgbClr>
                </a:gs>
                <a:gs pos="95575">
                  <a:srgbClr val="5C1C8C">
                    <a:alpha val="35000"/>
                  </a:srgbClr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324"/>
                </a:solidFill>
                <a:effectLst/>
                <a:uLnTx/>
                <a:uFillTx/>
                <a:latin typeface="Futura Std Light"/>
                <a:ea typeface="+mn-ea"/>
                <a:cs typeface="+mn-cs"/>
                <a:sym typeface="Futura Std Light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647D8-C790-464F-B73C-E653BB913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38" y="3080572"/>
            <a:ext cx="4245537" cy="13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03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bg>
      <p:bgPr>
        <a:gradFill>
          <a:gsLst>
            <a:gs pos="5000">
              <a:schemeClr val="accent1"/>
            </a:gs>
            <a:gs pos="100000">
              <a:schemeClr val="accent2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2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389">
          <p15:clr>
            <a:srgbClr val="FBAE40"/>
          </p15:clr>
        </p15:guide>
        <p15:guide id="14" pos="275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ABBF1-340C-406B-8C6D-79AE564C0DDF}"/>
              </a:ext>
            </a:extLst>
          </p:cNvPr>
          <p:cNvSpPr/>
          <p:nvPr userDrawn="1"/>
        </p:nvSpPr>
        <p:spPr>
          <a:xfrm>
            <a:off x="0" y="0"/>
            <a:ext cx="3451173" cy="7559675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8A512-F5E2-4729-A3C7-D3CBFFA8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0" y="503978"/>
            <a:ext cx="2907626" cy="1460347"/>
          </a:xfrm>
        </p:spPr>
        <p:txBody>
          <a:bodyPr anchor="t" anchorCtr="0">
            <a:noAutofit/>
          </a:bodyPr>
          <a:lstStyle>
            <a:lvl1pPr>
              <a:defRPr sz="3859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08899-091A-4986-B914-D309D64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18/12/2018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5479A-D9D2-45B0-9A87-66C743F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2F7D9-6D72-472F-9761-03996650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966F1C-22DB-47A8-8E30-240A14932D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6400" y="503237"/>
            <a:ext cx="6775200" cy="6202800"/>
          </a:xfrm>
        </p:spPr>
        <p:txBody>
          <a:bodyPr/>
          <a:lstStyle>
            <a:lvl1pPr marL="360363" indent="-360363">
              <a:buFont typeface="+mj-lt"/>
              <a:buAutoNum type="arabicPeriod"/>
              <a:defRPr/>
            </a:lvl1pPr>
            <a:lvl2pPr marL="858165" indent="-457200">
              <a:buFont typeface="+mj-lt"/>
              <a:buAutoNum type="arabicPeriod"/>
              <a:defRPr/>
            </a:lvl2pPr>
            <a:lvl3pPr marL="1144829" indent="-342900">
              <a:buFont typeface="+mj-lt"/>
              <a:buAutoNum type="arabicPeriod"/>
              <a:defRPr/>
            </a:lvl3pPr>
            <a:lvl4pPr marL="1545793" indent="-342900">
              <a:buFont typeface="+mj-lt"/>
              <a:buAutoNum type="arabicPeriod"/>
              <a:defRPr/>
            </a:lvl4pPr>
            <a:lvl5pPr marL="1946758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45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8D73-741E-4A3A-B8C4-124CE6BA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F620-32AE-46C9-9F22-DDE369B50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A0033-3118-46E0-9F01-3652AE36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18/12/2018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995D5-0AEB-4D1D-8A60-9100F1F0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5ED6E-F140-4083-9570-EFDF8AAE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627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07475-FEE0-40F3-B487-DB82C280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6FD0D-B4CE-41F4-9879-E575CB28F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bg1"/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DB86D-BED8-4F4E-A228-4A950239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25E40E-9DF4-47B5-BAB8-388FDD99D59B}" type="datetimeFigureOut">
              <a:rPr lang="en-AU" smtClean="0"/>
              <a:pPr/>
              <a:t>18/12/2018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C2DBD-604C-465E-B9D8-B4B22647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5CE2D-E898-480E-8C7D-50D7E378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C81F68-4976-451A-B2E9-79BCBD2F70C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096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75BD-C264-4D14-9F9C-5E355E61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0E30A-9FDC-436A-82DC-AF6B205EB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547" y="2012414"/>
            <a:ext cx="5048093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30723-81C3-4A18-9021-A93A3C56F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5049240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3672F-28FD-447E-B5A2-6040CEC9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18/12/2018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E0952-34FB-4217-8FBC-774BE000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2B44-2702-4DE0-8F4B-297ACA78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438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346C0-76B2-4261-BBDE-BA8E98953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07" y="150797"/>
            <a:ext cx="7895736" cy="1309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F9673-06A6-4883-87B9-AEFCC485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208" y="1853171"/>
            <a:ext cx="5054385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CD162-0697-49BE-8899-05FCFB71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208" y="2761381"/>
            <a:ext cx="5054385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9E6007-785B-41D0-B932-2B4BFF073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5054407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DF337-0335-4780-B1BA-0BBD0A42E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505440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D2C4F8-CFFF-463C-BEA7-03012D7F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18/12/2018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5B21B-D917-4C2D-A86B-12BB20BC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006EB-F623-4403-A677-A9921610C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557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57A25-6280-4D1F-8222-2DE5D168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B11E6-D675-4EEF-978E-E3878319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18/12/2018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CDF87-D029-4429-9F21-882389F5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BC53C-4C4B-4FB5-B43A-F9255C94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741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ABD13F-814C-4D3A-8EB6-2F0288292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18/12/2018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B036C-D370-4FDE-B942-8258769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CFD27-C193-40B6-BAF5-5C073FCA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13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CABBF1-340C-406B-8C6D-79AE564C0DDF}"/>
              </a:ext>
            </a:extLst>
          </p:cNvPr>
          <p:cNvSpPr/>
          <p:nvPr userDrawn="1"/>
        </p:nvSpPr>
        <p:spPr>
          <a:xfrm>
            <a:off x="0" y="0"/>
            <a:ext cx="3451173" cy="7559675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8A512-F5E2-4729-A3C7-D3CBFFA8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20" y="503978"/>
            <a:ext cx="2907626" cy="1460347"/>
          </a:xfrm>
        </p:spPr>
        <p:txBody>
          <a:bodyPr anchor="t" anchorCtr="0">
            <a:noAutofit/>
          </a:bodyPr>
          <a:lstStyle>
            <a:lvl1pPr>
              <a:defRPr sz="3859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116F7-0AE7-40B0-9C9D-0F9CBF82D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793" y="503978"/>
            <a:ext cx="6774452" cy="6202505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6DFC6-B1F9-4548-AD13-D6EEFAE6D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620" y="3436577"/>
            <a:ext cx="2907626" cy="2035755"/>
          </a:xfrm>
        </p:spPr>
        <p:txBody>
          <a:bodyPr>
            <a:normAutofit/>
          </a:bodyPr>
          <a:lstStyle>
            <a:lvl1pPr marL="0" indent="0">
              <a:buNone/>
              <a:defRPr sz="2456">
                <a:solidFill>
                  <a:schemeClr val="bg1"/>
                </a:solidFill>
              </a:defRPr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08899-091A-4986-B914-D309D649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E40E-9DF4-47B5-BAB8-388FDD99D59B}" type="datetimeFigureOut">
              <a:rPr lang="en-AU" smtClean="0"/>
              <a:t>18/12/2018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5479A-D9D2-45B0-9A87-66C743FA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2F7D9-6D72-472F-9761-03996650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536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AA570C-1BBC-4CDB-A506-E6982C6B7BDD}"/>
              </a:ext>
            </a:extLst>
          </p:cNvPr>
          <p:cNvSpPr/>
          <p:nvPr userDrawn="1"/>
        </p:nvSpPr>
        <p:spPr>
          <a:xfrm>
            <a:off x="0" y="0"/>
            <a:ext cx="10691813" cy="1461188"/>
          </a:xfrm>
          <a:prstGeom prst="rect">
            <a:avLst/>
          </a:prstGeom>
          <a:gradFill>
            <a:gsLst>
              <a:gs pos="0">
                <a:srgbClr val="360F3C"/>
              </a:gs>
              <a:gs pos="99000">
                <a:srgbClr val="77173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184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3FF67-1633-4DD4-99C9-C98EEFE7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7" y="150494"/>
            <a:ext cx="7894138" cy="13106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0BBB1-D145-40B9-81B9-93197AFAA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46" y="2012414"/>
            <a:ext cx="10255425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2B31C-A208-4978-9A1D-EA4662D26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27920" y="7006699"/>
            <a:ext cx="15224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E40E-9DF4-47B5-BAB8-388FDD99D59B}" type="datetimeFigureOut">
              <a:rPr lang="en-AU" smtClean="0"/>
              <a:t>18/12/2018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C266F-310A-4449-8A29-6F1ACA0C6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467986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EF9F2-B7AF-45F0-96E3-4AB78790C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6751" y="7006699"/>
            <a:ext cx="5052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1F68-4976-451A-B2E9-79BCBD2F70C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749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ERProgram@aemo.com.a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001B86-1443-47EC-B6DC-846CE4E47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Virtual Power Plants Demonstrations </a:t>
            </a:r>
            <a:br>
              <a:rPr lang="en-AU" dirty="0"/>
            </a:br>
            <a:r>
              <a:rPr lang="en-AU" sz="3600" dirty="0"/>
              <a:t>Information webinar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C1BF767-69BB-4556-9D40-83E020974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824" y="5400902"/>
            <a:ext cx="8018860" cy="690490"/>
          </a:xfrm>
        </p:spPr>
        <p:txBody>
          <a:bodyPr>
            <a:normAutofit fontScale="85000" lnSpcReduction="20000"/>
          </a:bodyPr>
          <a:lstStyle/>
          <a:p>
            <a:r>
              <a:rPr lang="en-AU"/>
              <a:t>17 </a:t>
            </a:r>
            <a:r>
              <a:rPr lang="en-AU" dirty="0"/>
              <a:t>December 2018</a:t>
            </a:r>
          </a:p>
          <a:p>
            <a:r>
              <a:rPr lang="en-AU" dirty="0"/>
              <a:t>Matt Armitage – Principal, DER Program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269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requirements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852" t="32515" r="33711" b="43966"/>
          <a:stretch/>
        </p:blipFill>
        <p:spPr>
          <a:xfrm>
            <a:off x="4792980" y="1514769"/>
            <a:ext cx="5646420" cy="2233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547" y="1570185"/>
            <a:ext cx="4235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Aggregated VPP data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For Operational Forecasting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To inform what ‘near real time’ data is required in future to manage supply-demand balance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546" y="3340571"/>
            <a:ext cx="423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Device level data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Multiple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To inform: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Long term forecasting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Load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/>
              <a:t>Assessment of current NER/operational procedures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852" t="38441" r="34937" b="32944"/>
          <a:stretch/>
        </p:blipFill>
        <p:spPr>
          <a:xfrm>
            <a:off x="4792980" y="3802845"/>
            <a:ext cx="5646420" cy="2821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546" y="5489569"/>
            <a:ext cx="4399395" cy="12003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Not necessarily indicative of on-going data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Need to find balance between cost-benefits for VPP Demonstrations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188" y="6838535"/>
            <a:ext cx="5368004" cy="64633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Data transfer via new API – separate consultation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Linkages with other API projects</a:t>
            </a:r>
          </a:p>
        </p:txBody>
      </p:sp>
    </p:spTree>
    <p:extLst>
      <p:ext uri="{BB962C8B-B14F-4D97-AF65-F5344CB8AC3E}">
        <p14:creationId xmlns:p14="http://schemas.microsoft.com/office/powerpoint/2010/main" val="144164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3782" y="1939636"/>
            <a:ext cx="64100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Consultation closes on </a:t>
            </a:r>
            <a:r>
              <a:rPr lang="en-AU" sz="2000" b="1" dirty="0"/>
              <a:t>21 December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Send to </a:t>
            </a:r>
            <a:r>
              <a:rPr lang="en-AU" sz="2000" dirty="0">
                <a:hlinkClick r:id="rId2"/>
              </a:rPr>
              <a:t>DERProgram@aemo.com.au</a:t>
            </a:r>
            <a:endParaRPr lang="en-AU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Intend to publish submissions – identify anything to be kept confidential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Q1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Digest feedback to develop Terms of Reference for participation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Use focus group to develop and refine API specification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Build systems to facilitate VPP Demonstrations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/>
              <a:t>Q2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Begin enrolment process and start the demonstrations</a:t>
            </a:r>
          </a:p>
        </p:txBody>
      </p:sp>
    </p:spTree>
    <p:extLst>
      <p:ext uri="{BB962C8B-B14F-4D97-AF65-F5344CB8AC3E}">
        <p14:creationId xmlns:p14="http://schemas.microsoft.com/office/powerpoint/2010/main" val="21189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2A4A20-0A71-4427-B178-9FBB4D9D3FC5}"/>
              </a:ext>
            </a:extLst>
          </p:cNvPr>
          <p:cNvSpPr/>
          <p:nvPr/>
        </p:nvSpPr>
        <p:spPr>
          <a:xfrm>
            <a:off x="-1" y="772765"/>
            <a:ext cx="10691813" cy="6014145"/>
          </a:xfrm>
          <a:prstGeom prst="rect">
            <a:avLst/>
          </a:prstGeom>
          <a:gradFill>
            <a:gsLst>
              <a:gs pos="25000">
                <a:srgbClr val="360F3C"/>
              </a:gs>
              <a:gs pos="100000">
                <a:srgbClr val="C720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62F8A-D0FF-4766-8FF5-B47F6D7166D7}"/>
              </a:ext>
            </a:extLst>
          </p:cNvPr>
          <p:cNvSpPr/>
          <p:nvPr/>
        </p:nvSpPr>
        <p:spPr>
          <a:xfrm>
            <a:off x="-3" y="0"/>
            <a:ext cx="5376745" cy="7559675"/>
          </a:xfrm>
          <a:prstGeom prst="rect">
            <a:avLst/>
          </a:prstGeom>
          <a:gradFill>
            <a:gsLst>
              <a:gs pos="25000">
                <a:srgbClr val="360F3C"/>
              </a:gs>
              <a:gs pos="100000">
                <a:srgbClr val="C720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998522-B172-4BE7-8495-8EC11E6EA127}"/>
              </a:ext>
            </a:extLst>
          </p:cNvPr>
          <p:cNvGrpSpPr/>
          <p:nvPr/>
        </p:nvGrpSpPr>
        <p:grpSpPr>
          <a:xfrm>
            <a:off x="3262035" y="772765"/>
            <a:ext cx="7429778" cy="6014145"/>
            <a:chOff x="3719737" y="0"/>
            <a:chExt cx="8472263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5862243-E36A-4653-8922-22987FEBDDDB}"/>
                </a:ext>
              </a:extLst>
            </p:cNvPr>
            <p:cNvSpPr/>
            <p:nvPr/>
          </p:nvSpPr>
          <p:spPr>
            <a:xfrm>
              <a:off x="3935413" y="0"/>
              <a:ext cx="8256587" cy="6858000"/>
            </a:xfrm>
            <a:prstGeom prst="rect">
              <a:avLst/>
            </a:prstGeom>
            <a:solidFill>
              <a:srgbClr val="EFF3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579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1519556-5D68-4591-8E5F-EE6A03FCA78C}"/>
                </a:ext>
              </a:extLst>
            </p:cNvPr>
            <p:cNvSpPr/>
            <p:nvPr/>
          </p:nvSpPr>
          <p:spPr>
            <a:xfrm>
              <a:off x="3719737" y="0"/>
              <a:ext cx="215676" cy="68580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1579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85FD700-6BE5-4BCE-AE18-7021E7D4B7EF}"/>
              </a:ext>
            </a:extLst>
          </p:cNvPr>
          <p:cNvSpPr/>
          <p:nvPr/>
        </p:nvSpPr>
        <p:spPr>
          <a:xfrm>
            <a:off x="-3575075" y="772765"/>
            <a:ext cx="3575075" cy="61310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579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10221D4-7A33-4789-85A6-9613ED348B6D}"/>
              </a:ext>
            </a:extLst>
          </p:cNvPr>
          <p:cNvSpPr txBox="1"/>
          <p:nvPr/>
        </p:nvSpPr>
        <p:spPr>
          <a:xfrm>
            <a:off x="171221" y="2313135"/>
            <a:ext cx="2316340" cy="1586728"/>
          </a:xfrm>
          <a:prstGeom prst="rect">
            <a:avLst/>
          </a:prstGeom>
          <a:noFill/>
        </p:spPr>
        <p:txBody>
          <a:bodyPr wrap="none" lIns="0" tIns="3157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4210" dirty="0">
                <a:solidFill>
                  <a:schemeClr val="bg1"/>
                </a:solidFill>
                <a:latin typeface="+mj-lt"/>
              </a:rPr>
              <a:t>Distributed</a:t>
            </a:r>
          </a:p>
          <a:p>
            <a:pPr>
              <a:lnSpc>
                <a:spcPct val="80000"/>
              </a:lnSpc>
            </a:pPr>
            <a:r>
              <a:rPr lang="en-AU" sz="4210" dirty="0">
                <a:solidFill>
                  <a:schemeClr val="bg1"/>
                </a:solidFill>
                <a:latin typeface="+mj-lt"/>
              </a:rPr>
              <a:t>Energy </a:t>
            </a:r>
          </a:p>
          <a:p>
            <a:pPr>
              <a:lnSpc>
                <a:spcPct val="80000"/>
              </a:lnSpc>
            </a:pPr>
            <a:r>
              <a:rPr lang="en-AU" sz="4210" dirty="0">
                <a:solidFill>
                  <a:schemeClr val="bg1"/>
                </a:solidFill>
                <a:latin typeface="+mj-lt"/>
              </a:rPr>
              <a:t>Resources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02D4C8B0-865E-4A7C-B88F-44497B3DDC50}"/>
              </a:ext>
            </a:extLst>
          </p:cNvPr>
          <p:cNvSpPr txBox="1"/>
          <p:nvPr/>
        </p:nvSpPr>
        <p:spPr>
          <a:xfrm>
            <a:off x="171221" y="4112152"/>
            <a:ext cx="2992437" cy="1943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105" u="sng" dirty="0">
                <a:solidFill>
                  <a:srgbClr val="FFFFFF"/>
                </a:solidFill>
                <a:latin typeface="Futura Std Light" panose="020B0402020204020303" pitchFamily="34" charset="0"/>
              </a:rPr>
              <a:t>Definition: </a:t>
            </a:r>
          </a:p>
          <a:p>
            <a:r>
              <a:rPr lang="en-AU" sz="2105" dirty="0">
                <a:solidFill>
                  <a:srgbClr val="FFFFFF"/>
                </a:solidFill>
                <a:latin typeface="Futura Std Light" panose="020B0402020204020303" pitchFamily="34" charset="0"/>
              </a:rPr>
              <a:t>Distribution level</a:t>
            </a:r>
          </a:p>
          <a:p>
            <a:r>
              <a:rPr lang="en-AU" sz="2105" dirty="0">
                <a:solidFill>
                  <a:srgbClr val="FFFFFF"/>
                </a:solidFill>
                <a:latin typeface="Futura Std Light" panose="020B0402020204020303" pitchFamily="34" charset="0"/>
              </a:rPr>
              <a:t>resources which</a:t>
            </a:r>
          </a:p>
          <a:p>
            <a:r>
              <a:rPr lang="en-AU" sz="2105" dirty="0">
                <a:solidFill>
                  <a:srgbClr val="FFFFFF"/>
                </a:solidFill>
                <a:latin typeface="Futura Std Light" panose="020B0402020204020303" pitchFamily="34" charset="0"/>
              </a:rPr>
              <a:t>produce electricity or</a:t>
            </a:r>
          </a:p>
          <a:p>
            <a:r>
              <a:rPr lang="en-AU" sz="2105" dirty="0">
                <a:solidFill>
                  <a:srgbClr val="FFFFFF"/>
                </a:solidFill>
                <a:latin typeface="Futura Std Light" panose="020B0402020204020303" pitchFamily="34" charset="0"/>
              </a:rPr>
              <a:t>actively manage</a:t>
            </a:r>
          </a:p>
          <a:p>
            <a:r>
              <a:rPr lang="en-AU" sz="2105" dirty="0">
                <a:solidFill>
                  <a:srgbClr val="FFFFFF"/>
                </a:solidFill>
                <a:latin typeface="Futura Std Light" panose="020B0402020204020303" pitchFamily="34" charset="0"/>
              </a:rPr>
              <a:t>consumer demand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C998522-B172-4BE7-8495-8EC11E6EA127}"/>
              </a:ext>
            </a:extLst>
          </p:cNvPr>
          <p:cNvGrpSpPr/>
          <p:nvPr/>
        </p:nvGrpSpPr>
        <p:grpSpPr>
          <a:xfrm>
            <a:off x="3450174" y="0"/>
            <a:ext cx="7429778" cy="7559675"/>
            <a:chOff x="3719737" y="0"/>
            <a:chExt cx="8472263" cy="6858000"/>
          </a:xfrm>
          <a:solidFill>
            <a:schemeClr val="tx1">
              <a:lumMod val="10000"/>
              <a:lumOff val="9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862243-E36A-4653-8922-22987FEBDDDB}"/>
                </a:ext>
              </a:extLst>
            </p:cNvPr>
            <p:cNvSpPr/>
            <p:nvPr/>
          </p:nvSpPr>
          <p:spPr>
            <a:xfrm>
              <a:off x="3935413" y="0"/>
              <a:ext cx="8256587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519556-5D68-4591-8E5F-EE6A03FCA78C}"/>
                </a:ext>
              </a:extLst>
            </p:cNvPr>
            <p:cNvSpPr/>
            <p:nvPr/>
          </p:nvSpPr>
          <p:spPr>
            <a:xfrm>
              <a:off x="3719737" y="0"/>
              <a:ext cx="21567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05345" y="342680"/>
            <a:ext cx="6851037" cy="4778353"/>
            <a:chOff x="3518718" y="1189708"/>
            <a:chExt cx="6851037" cy="4778353"/>
          </a:xfrm>
        </p:grpSpPr>
        <p:sp>
          <p:nvSpPr>
            <p:cNvPr id="10" name="Rounded Rectangle 9"/>
            <p:cNvSpPr/>
            <p:nvPr/>
          </p:nvSpPr>
          <p:spPr>
            <a:xfrm>
              <a:off x="5927411" y="2799842"/>
              <a:ext cx="2363859" cy="161463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 dirty="0">
                  <a:solidFill>
                    <a:srgbClr val="FFFFFF"/>
                  </a:solidFill>
                  <a:latin typeface="Futura Std Light" panose="020B0402020204020303" pitchFamily="34" charset="0"/>
                </a:rPr>
                <a:t>Distributed Energy Resources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18718" y="3061610"/>
              <a:ext cx="1712741" cy="10795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Distributed generation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618380" y="1189709"/>
              <a:ext cx="1500804" cy="10795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Demand response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8701241" y="3067637"/>
              <a:ext cx="1668514" cy="10795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Distributed storage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922341" y="1189708"/>
              <a:ext cx="1500804" cy="107951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Load shifting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6120656" y="4888545"/>
              <a:ext cx="1986057" cy="1079516"/>
            </a:xfrm>
            <a:prstGeom prst="ellipse">
              <a:avLst/>
            </a:prstGeom>
            <a:solidFill>
              <a:schemeClr val="accent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Virtual Power Plants </a:t>
              </a:r>
            </a:p>
          </p:txBody>
        </p:sp>
        <p:cxnSp>
          <p:nvCxnSpPr>
            <p:cNvPr id="30" name="Straight Connector 29"/>
            <p:cNvCxnSpPr>
              <a:stCxn id="25" idx="3"/>
              <a:endCxn id="10" idx="0"/>
            </p:cNvCxnSpPr>
            <p:nvPr/>
          </p:nvCxnSpPr>
          <p:spPr>
            <a:xfrm flipH="1">
              <a:off x="7109341" y="2111132"/>
              <a:ext cx="1032789" cy="688710"/>
            </a:xfrm>
            <a:prstGeom prst="line">
              <a:avLst/>
            </a:prstGeom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endCxn id="10" idx="1"/>
            </p:cNvCxnSpPr>
            <p:nvPr/>
          </p:nvCxnSpPr>
          <p:spPr>
            <a:xfrm>
              <a:off x="5244735" y="3607161"/>
              <a:ext cx="682676" cy="0"/>
            </a:xfrm>
            <a:prstGeom prst="line">
              <a:avLst/>
            </a:prstGeom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4" idx="2"/>
              <a:endCxn id="10" idx="3"/>
            </p:cNvCxnSpPr>
            <p:nvPr/>
          </p:nvCxnSpPr>
          <p:spPr>
            <a:xfrm flipH="1" flipV="1">
              <a:off x="8291270" y="3607162"/>
              <a:ext cx="409971" cy="233"/>
            </a:xfrm>
            <a:prstGeom prst="line">
              <a:avLst/>
            </a:prstGeom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3" idx="5"/>
              <a:endCxn id="10" idx="0"/>
            </p:cNvCxnSpPr>
            <p:nvPr/>
          </p:nvCxnSpPr>
          <p:spPr>
            <a:xfrm>
              <a:off x="5899396" y="2111133"/>
              <a:ext cx="1209945" cy="688709"/>
            </a:xfrm>
            <a:prstGeom prst="line">
              <a:avLst/>
            </a:prstGeom>
            <a:ln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7190525" y="5163254"/>
            <a:ext cx="1662" cy="730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36629" y="5936202"/>
            <a:ext cx="6119753" cy="101566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dirty="0"/>
              <a:t>VPPs in current Australian context = using software to remotely coordinate fleets of batteries and rooftop PV located behind the meter, but may also include DR</a:t>
            </a:r>
          </a:p>
        </p:txBody>
      </p:sp>
      <p:cxnSp>
        <p:nvCxnSpPr>
          <p:cNvPr id="29" name="Straight Arrow Connector 28"/>
          <p:cNvCxnSpPr>
            <a:stCxn id="10" idx="2"/>
            <a:endCxn id="26" idx="0"/>
          </p:cNvCxnSpPr>
          <p:nvPr/>
        </p:nvCxnSpPr>
        <p:spPr>
          <a:xfrm>
            <a:off x="7195968" y="3567453"/>
            <a:ext cx="4344" cy="474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6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 0 0 L-0.14375 0 L-0.2875 0" pathEditMode="relative" ptsTypes="">
                                      <p:cBhvr>
                                        <p:cTn id="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Scale>
                                      <p:cBhvr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642B31-FFD0-46BB-A7E4-159F06CC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46" y="150494"/>
            <a:ext cx="9729305" cy="1310695"/>
          </a:xfrm>
        </p:spPr>
        <p:txBody>
          <a:bodyPr>
            <a:normAutofit/>
          </a:bodyPr>
          <a:lstStyle/>
          <a:p>
            <a:r>
              <a:rPr lang="en-AU" b="1" dirty="0"/>
              <a:t>Why – VPPs are already here and growing: possibly up to 700 MW by 2022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962001"/>
              </p:ext>
            </p:extLst>
          </p:nvPr>
        </p:nvGraphicFramePr>
        <p:xfrm>
          <a:off x="45776" y="1721571"/>
          <a:ext cx="6827301" cy="439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2156">
                  <a:extLst>
                    <a:ext uri="{9D8B030D-6E8A-4147-A177-3AD203B41FA5}">
                      <a16:colId xmlns:a16="http://schemas.microsoft.com/office/drawing/2014/main" val="3224310633"/>
                    </a:ext>
                  </a:extLst>
                </a:gridCol>
                <a:gridCol w="1118848">
                  <a:extLst>
                    <a:ext uri="{9D8B030D-6E8A-4147-A177-3AD203B41FA5}">
                      <a16:colId xmlns:a16="http://schemas.microsoft.com/office/drawing/2014/main" val="2532317810"/>
                    </a:ext>
                  </a:extLst>
                </a:gridCol>
                <a:gridCol w="1326383">
                  <a:extLst>
                    <a:ext uri="{9D8B030D-6E8A-4147-A177-3AD203B41FA5}">
                      <a16:colId xmlns:a16="http://schemas.microsoft.com/office/drawing/2014/main" val="2759087057"/>
                    </a:ext>
                  </a:extLst>
                </a:gridCol>
                <a:gridCol w="823964">
                  <a:extLst>
                    <a:ext uri="{9D8B030D-6E8A-4147-A177-3AD203B41FA5}">
                      <a16:colId xmlns:a16="http://schemas.microsoft.com/office/drawing/2014/main" val="1338712980"/>
                    </a:ext>
                  </a:extLst>
                </a:gridCol>
                <a:gridCol w="1235950">
                  <a:extLst>
                    <a:ext uri="{9D8B030D-6E8A-4147-A177-3AD203B41FA5}">
                      <a16:colId xmlns:a16="http://schemas.microsoft.com/office/drawing/2014/main" val="3785808691"/>
                    </a:ext>
                  </a:extLst>
                </a:gridCol>
              </a:tblGrid>
              <a:tr h="279432">
                <a:tc>
                  <a:txBody>
                    <a:bodyPr/>
                    <a:lstStyle/>
                    <a:p>
                      <a:r>
                        <a:rPr lang="en-AU" sz="1200" dirty="0"/>
                        <a:t>VPP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Systems / 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Total capacity (Est. MW)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724720"/>
                  </a:ext>
                </a:extLst>
              </a:tr>
              <a:tr h="167659"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 err="1"/>
                        <a:t>Reposit</a:t>
                      </a:r>
                      <a:r>
                        <a:rPr lang="en-AU" sz="1200" dirty="0"/>
                        <a:t> “Grid Credits/Impact” with Powershop/Diamond</a:t>
                      </a:r>
                      <a:r>
                        <a:rPr lang="en-AU" sz="1200" baseline="0" dirty="0"/>
                        <a:t> energy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ACT,VIC, NSW, SA, QLD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Confidential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50716"/>
                  </a:ext>
                </a:extLst>
              </a:tr>
              <a:tr h="167659">
                <a:tc>
                  <a:txBody>
                    <a:bodyPr/>
                    <a:lstStyle/>
                    <a:p>
                      <a:r>
                        <a:rPr lang="en-AU" sz="1200" dirty="0"/>
                        <a:t>AGL</a:t>
                      </a:r>
                      <a:r>
                        <a:rPr lang="en-AU" sz="1200" baseline="0" dirty="0"/>
                        <a:t> VPP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By early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788098"/>
                  </a:ext>
                </a:extLst>
              </a:tr>
              <a:tr h="167659">
                <a:tc>
                  <a:txBody>
                    <a:bodyPr/>
                    <a:lstStyle/>
                    <a:p>
                      <a:r>
                        <a:rPr lang="en-AU" sz="1200" dirty="0"/>
                        <a:t>Simply</a:t>
                      </a:r>
                      <a:r>
                        <a:rPr lang="en-AU" sz="1200" baseline="0" dirty="0"/>
                        <a:t> Energy (Incl. Tesla, </a:t>
                      </a:r>
                      <a:r>
                        <a:rPr lang="en-AU" sz="1200" baseline="0" dirty="0" err="1"/>
                        <a:t>Greensync</a:t>
                      </a:r>
                      <a:r>
                        <a:rPr lang="en-AU" sz="1200" baseline="0" dirty="0"/>
                        <a:t>)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By early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035922"/>
                  </a:ext>
                </a:extLst>
              </a:tr>
              <a:tr h="279432">
                <a:tc>
                  <a:txBody>
                    <a:bodyPr/>
                    <a:lstStyle/>
                    <a:p>
                      <a:r>
                        <a:rPr lang="en-AU" sz="1200" b="1" dirty="0"/>
                        <a:t>Tesla (SA housing trust)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1000</a:t>
                      </a:r>
                      <a:r>
                        <a:rPr lang="en-AU" sz="1200" b="1" baseline="0" dirty="0"/>
                        <a:t> to 50,000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5, up to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Total by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114922"/>
                  </a:ext>
                </a:extLst>
              </a:tr>
              <a:tr h="279432">
                <a:tc>
                  <a:txBody>
                    <a:bodyPr/>
                    <a:lstStyle/>
                    <a:p>
                      <a:r>
                        <a:rPr lang="en-AU" sz="1200" b="1" dirty="0"/>
                        <a:t>SA </a:t>
                      </a:r>
                      <a:r>
                        <a:rPr lang="en-AU" sz="1200" b="1" dirty="0" err="1"/>
                        <a:t>Govt</a:t>
                      </a:r>
                      <a:r>
                        <a:rPr lang="en-AU" sz="1200" b="1" dirty="0"/>
                        <a:t> Storage Subsidy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40,000, $100m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By 2022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168620"/>
                  </a:ext>
                </a:extLst>
              </a:tr>
              <a:tr h="279432">
                <a:tc>
                  <a:txBody>
                    <a:bodyPr/>
                    <a:lstStyle/>
                    <a:p>
                      <a:r>
                        <a:rPr lang="en-AU" sz="1200" b="1" dirty="0"/>
                        <a:t>NSW Govt subsidy scheme (TBC)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NSW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40,000, $40m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/>
                        <a:t>By</a:t>
                      </a:r>
                      <a:r>
                        <a:rPr lang="en-AU" sz="1200" b="1" baseline="0"/>
                        <a:t> 2023</a:t>
                      </a:r>
                      <a:endParaRPr lang="en-A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677177"/>
                  </a:ext>
                </a:extLst>
              </a:tr>
              <a:tr h="167659">
                <a:tc>
                  <a:txBody>
                    <a:bodyPr/>
                    <a:lstStyle/>
                    <a:p>
                      <a:r>
                        <a:rPr lang="en-AU" sz="1200" b="1" dirty="0"/>
                        <a:t>VIC Govt subsidy scheme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10,000 $25m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By</a:t>
                      </a:r>
                      <a:r>
                        <a:rPr lang="en-AU" sz="1200" b="1" baseline="0" dirty="0"/>
                        <a:t> 2022</a:t>
                      </a:r>
                      <a:endParaRPr lang="en-A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618453"/>
                  </a:ext>
                </a:extLst>
              </a:tr>
              <a:tr h="167659">
                <a:tc>
                  <a:txBody>
                    <a:bodyPr/>
                    <a:lstStyle/>
                    <a:p>
                      <a:r>
                        <a:rPr lang="en-AU" sz="1200" b="1" dirty="0"/>
                        <a:t>Next Gen Energy Storage Program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Up</a:t>
                      </a:r>
                      <a:r>
                        <a:rPr lang="en-AU" sz="1200" b="1" baseline="0" dirty="0"/>
                        <a:t> to 5,000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/>
                        <a:t>By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79493"/>
                  </a:ext>
                </a:extLst>
              </a:tr>
              <a:tr h="167659">
                <a:tc>
                  <a:txBody>
                    <a:bodyPr/>
                    <a:lstStyle/>
                    <a:p>
                      <a:r>
                        <a:rPr lang="en-AU" sz="1200" dirty="0"/>
                        <a:t>Origin VPP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VIC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019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dirty="0"/>
                        <a:t>2019-2020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431295"/>
                  </a:ext>
                </a:extLst>
              </a:tr>
              <a:tr h="167659">
                <a:tc>
                  <a:txBody>
                    <a:bodyPr/>
                    <a:lstStyle/>
                    <a:p>
                      <a:r>
                        <a:rPr lang="en-AU" sz="1200" dirty="0" err="1"/>
                        <a:t>Yurika</a:t>
                      </a:r>
                      <a:r>
                        <a:rPr lang="en-AU" sz="1200" dirty="0"/>
                        <a:t> VPP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QLD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Confidential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25622"/>
                  </a:ext>
                </a:extLst>
              </a:tr>
              <a:tr h="167659">
                <a:tc>
                  <a:txBody>
                    <a:bodyPr/>
                    <a:lstStyle/>
                    <a:p>
                      <a:r>
                        <a:rPr lang="en-AU" sz="1200" dirty="0"/>
                        <a:t>Bruny Island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3751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580" y="4734275"/>
            <a:ext cx="3709728" cy="2096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6641" y="1721571"/>
            <a:ext cx="3711667" cy="28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7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Why: VPP context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547" y="1589980"/>
            <a:ext cx="1029461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dirty="0"/>
              <a:t>VPPs being installed across Australia, largely driven by </a:t>
            </a:r>
            <a:r>
              <a:rPr lang="en-AU" b="1" dirty="0">
                <a:solidFill>
                  <a:schemeClr val="accent1"/>
                </a:solidFill>
              </a:rPr>
              <a:t>subsidy schemes incentivising thousands </a:t>
            </a:r>
            <a:r>
              <a:rPr lang="en-AU" dirty="0"/>
              <a:t>of units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dirty="0"/>
              <a:t>VPPs want to </a:t>
            </a:r>
            <a:r>
              <a:rPr lang="en-AU" b="1" dirty="0">
                <a:solidFill>
                  <a:schemeClr val="accent1"/>
                </a:solidFill>
              </a:rPr>
              <a:t>explore commercial feasibility of the ‘value stack’</a:t>
            </a:r>
            <a:r>
              <a:rPr lang="en-AU" dirty="0"/>
              <a:t> delivering energy and FCAS from BTM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dirty="0"/>
              <a:t>Projects are planning for </a:t>
            </a:r>
            <a:r>
              <a:rPr lang="en-AU" b="1" dirty="0">
                <a:solidFill>
                  <a:schemeClr val="accent1"/>
                </a:solidFill>
              </a:rPr>
              <a:t>small scale deployment initially</a:t>
            </a:r>
            <a:r>
              <a:rPr lang="en-AU" dirty="0"/>
              <a:t> (~1MW) 2018-19, then scaling up in 2019-20</a:t>
            </a:r>
          </a:p>
          <a:p>
            <a:pPr>
              <a:lnSpc>
                <a:spcPct val="120000"/>
              </a:lnSpc>
            </a:pPr>
            <a:endParaRPr lang="en-AU" b="1" dirty="0"/>
          </a:p>
          <a:p>
            <a:pPr>
              <a:lnSpc>
                <a:spcPct val="120000"/>
              </a:lnSpc>
            </a:pPr>
            <a:r>
              <a:rPr lang="en-AU" b="1" dirty="0"/>
              <a:t>BUT…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dirty="0"/>
              <a:t>Current </a:t>
            </a:r>
            <a:r>
              <a:rPr lang="en-AU" b="1" dirty="0">
                <a:solidFill>
                  <a:schemeClr val="accent1"/>
                </a:solidFill>
              </a:rPr>
              <a:t>regulatory framework does not allow full ‘value stack’</a:t>
            </a:r>
            <a:r>
              <a:rPr lang="en-AU" dirty="0"/>
              <a:t> (energy &amp; FCAS)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accent1"/>
                </a:solidFill>
              </a:rPr>
              <a:t>VPP operations are currently ‘invisible’</a:t>
            </a:r>
            <a:r>
              <a:rPr lang="en-AU" dirty="0"/>
              <a:t> to AEMO and VPP growth may present system security risks if appropriate visibility is not implemented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dirty="0"/>
              <a:t>VPP cloud-to-cloud communication and control </a:t>
            </a:r>
            <a:r>
              <a:rPr lang="en-AU" b="1" dirty="0">
                <a:solidFill>
                  <a:schemeClr val="accent1"/>
                </a:solidFill>
              </a:rPr>
              <a:t>technology is at cutting edge globally</a:t>
            </a:r>
            <a:endParaRPr lang="en-AU" b="1" dirty="0"/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dirty="0"/>
              <a:t>Teething issues expected in development – must be resolved to be considered ‘proven and reliable’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dirty="0"/>
              <a:t>AEMO keen to observe VPP service reliability under variable voltage conditions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dirty="0"/>
              <a:t>AEMO’s FCAS high speed metering requirements are non-commercial for many BTM applications – a </a:t>
            </a:r>
            <a:r>
              <a:rPr lang="en-AU" b="1" dirty="0">
                <a:solidFill>
                  <a:schemeClr val="accent1"/>
                </a:solidFill>
              </a:rPr>
              <a:t>more innovative measurement &amp; verification solution is required to facilitate FCAS delivery from DER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06547" y="6335895"/>
            <a:ext cx="10183449" cy="75713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b="1" dirty="0"/>
              <a:t>VPP Demonstrations to facilitate operational visibility while VPPs are developing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b="1" dirty="0"/>
              <a:t>Enables practical learning on how to integrate VPPs into market frameworks and operational systems</a:t>
            </a:r>
          </a:p>
        </p:txBody>
      </p:sp>
    </p:spTree>
    <p:extLst>
      <p:ext uri="{BB962C8B-B14F-4D97-AF65-F5344CB8AC3E}">
        <p14:creationId xmlns:p14="http://schemas.microsoft.com/office/powerpoint/2010/main" val="96575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47" y="150494"/>
            <a:ext cx="9784476" cy="1310695"/>
          </a:xfrm>
        </p:spPr>
        <p:txBody>
          <a:bodyPr/>
          <a:lstStyle/>
          <a:p>
            <a:r>
              <a:rPr lang="en-AU" dirty="0"/>
              <a:t>Why: building momentum for DER integration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7000" y="1579997"/>
            <a:ext cx="4983897" cy="5813596"/>
            <a:chOff x="3238282" y="2125301"/>
            <a:chExt cx="2800115" cy="2537095"/>
          </a:xfrm>
        </p:grpSpPr>
        <p:sp>
          <p:nvSpPr>
            <p:cNvPr id="8" name="Google Shape;576;p82"/>
            <p:cNvSpPr txBox="1"/>
            <p:nvPr/>
          </p:nvSpPr>
          <p:spPr>
            <a:xfrm>
              <a:off x="3762839" y="4437360"/>
              <a:ext cx="2037170" cy="20399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chemeClr val="bg1"/>
                  </a:solidFill>
                </a:rPr>
                <a:t>Distributed Energy Integration Program (DEIP) and AEMO DER Program</a:t>
              </a:r>
              <a:endParaRPr b="1" dirty="0">
                <a:solidFill>
                  <a:schemeClr val="bg1"/>
                </a:solidFill>
              </a:endParaRPr>
            </a:p>
          </p:txBody>
        </p:sp>
        <p:sp>
          <p:nvSpPr>
            <p:cNvPr id="9" name="Google Shape;577;p82"/>
            <p:cNvSpPr/>
            <p:nvPr/>
          </p:nvSpPr>
          <p:spPr>
            <a:xfrm rot="18536900">
              <a:off x="5673215" y="4297213"/>
              <a:ext cx="575696" cy="15466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703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grpSp>
          <p:nvGrpSpPr>
            <p:cNvPr id="10" name="Google Shape;578;p82"/>
            <p:cNvGrpSpPr/>
            <p:nvPr/>
          </p:nvGrpSpPr>
          <p:grpSpPr>
            <a:xfrm>
              <a:off x="3238282" y="2125301"/>
              <a:ext cx="2746461" cy="2040831"/>
              <a:chOff x="6264849" y="1204294"/>
              <a:chExt cx="2746461" cy="2040831"/>
            </a:xfrm>
          </p:grpSpPr>
          <p:sp>
            <p:nvSpPr>
              <p:cNvPr id="11" name="Google Shape;579;p82"/>
              <p:cNvSpPr/>
              <p:nvPr/>
            </p:nvSpPr>
            <p:spPr>
              <a:xfrm>
                <a:off x="7428010" y="3079356"/>
                <a:ext cx="310612" cy="13095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2" name="Google Shape;580;p82"/>
              <p:cNvSpPr/>
              <p:nvPr/>
            </p:nvSpPr>
            <p:spPr>
              <a:xfrm>
                <a:off x="8522005" y="1945679"/>
                <a:ext cx="480274" cy="151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3" name="Google Shape;581;p82"/>
              <p:cNvSpPr/>
              <p:nvPr/>
            </p:nvSpPr>
            <p:spPr>
              <a:xfrm rot="18541247">
                <a:off x="8750151" y="3053137"/>
                <a:ext cx="250449" cy="13120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6" name="Google Shape;584;p82"/>
              <p:cNvSpPr txBox="1"/>
              <p:nvPr/>
            </p:nvSpPr>
            <p:spPr>
              <a:xfrm>
                <a:off x="6332225" y="3054066"/>
                <a:ext cx="1152000" cy="191058"/>
              </a:xfrm>
              <a:prstGeom prst="rect">
                <a:avLst/>
              </a:pr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rgbClr val="FFFFFF"/>
                    </a:solidFill>
                  </a:rPr>
                  <a:t>Joint ARENA-AEMO </a:t>
                </a:r>
                <a:endParaRPr sz="1100" dirty="0">
                  <a:solidFill>
                    <a:srgbClr val="FFFFFF"/>
                  </a:solidFill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rgbClr val="FFFFFF"/>
                    </a:solidFill>
                  </a:rPr>
                  <a:t>DR RERT Trial</a:t>
                </a:r>
                <a:endParaRPr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Google Shape;585;p82"/>
              <p:cNvSpPr/>
              <p:nvPr/>
            </p:nvSpPr>
            <p:spPr>
              <a:xfrm>
                <a:off x="8619265" y="1505043"/>
                <a:ext cx="392045" cy="13140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8" name="Google Shape;586;p82"/>
              <p:cNvSpPr txBox="1"/>
              <p:nvPr/>
            </p:nvSpPr>
            <p:spPr>
              <a:xfrm>
                <a:off x="6264849" y="1204294"/>
                <a:ext cx="2559995" cy="529890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u="sng" dirty="0" err="1">
                    <a:solidFill>
                      <a:schemeClr val="tx1"/>
                    </a:solidFill>
                  </a:rPr>
                  <a:t>Finkel</a:t>
                </a:r>
                <a:r>
                  <a:rPr lang="en-US" sz="1100" b="1" u="sng" dirty="0">
                    <a:solidFill>
                      <a:schemeClr val="tx1"/>
                    </a:solidFill>
                  </a:rPr>
                  <a:t>:</a:t>
                </a:r>
                <a:r>
                  <a:rPr lang="en-US" sz="1100" u="sng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en-AU" sz="1100" dirty="0">
                    <a:solidFill>
                      <a:srgbClr val="434343"/>
                    </a:solidFill>
                  </a:rPr>
                  <a:t>“The </a:t>
                </a:r>
                <a:r>
                  <a:rPr lang="en-AU" sz="1100" b="1" dirty="0">
                    <a:solidFill>
                      <a:schemeClr val="accent1"/>
                    </a:solidFill>
                  </a:rPr>
                  <a:t>future grid will be more distributed</a:t>
                </a:r>
                <a:r>
                  <a:rPr lang="en-AU" sz="1100" dirty="0">
                    <a:solidFill>
                      <a:srgbClr val="434343"/>
                    </a:solidFill>
                  </a:rPr>
                  <a:t>, but its security and affordability will be strengthened through smarter grids…and </a:t>
                </a:r>
                <a:r>
                  <a:rPr lang="en-AU" sz="1100" b="1" dirty="0">
                    <a:solidFill>
                      <a:schemeClr val="accent1"/>
                    </a:solidFill>
                  </a:rPr>
                  <a:t>new ways of trading</a:t>
                </a:r>
                <a:r>
                  <a:rPr lang="en-AU" sz="1100" dirty="0">
                    <a:solidFill>
                      <a:srgbClr val="434343"/>
                    </a:solidFill>
                  </a:rPr>
                  <a:t>”</a:t>
                </a:r>
              </a:p>
              <a:p>
                <a:endParaRPr lang="en-AU" sz="1100" dirty="0">
                  <a:solidFill>
                    <a:srgbClr val="434343"/>
                  </a:solidFill>
                </a:endParaRP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rgbClr val="434343"/>
                    </a:solidFill>
                  </a:rPr>
                  <a:t>“AEMC to </a:t>
                </a:r>
                <a:r>
                  <a:rPr lang="en-US" sz="1100" b="1" dirty="0">
                    <a:solidFill>
                      <a:srgbClr val="434343"/>
                    </a:solidFill>
                  </a:rPr>
                  <a:t>recommend a mechanism to facilitate demand response </a:t>
                </a:r>
                <a:r>
                  <a:rPr lang="en-US" sz="1100" dirty="0">
                    <a:solidFill>
                      <a:srgbClr val="434343"/>
                    </a:solidFill>
                  </a:rPr>
                  <a:t>in the wholesale energy market”</a:t>
                </a:r>
              </a:p>
            </p:txBody>
          </p:sp>
          <p:sp>
            <p:nvSpPr>
              <p:cNvPr id="19" name="Google Shape;587;p82"/>
              <p:cNvSpPr txBox="1"/>
              <p:nvPr/>
            </p:nvSpPr>
            <p:spPr>
              <a:xfrm>
                <a:off x="7742444" y="3054064"/>
                <a:ext cx="1082400" cy="191061"/>
              </a:xfrm>
              <a:prstGeom prst="rect">
                <a:avLst/>
              </a:pr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rgbClr val="FFFFFF"/>
                    </a:solidFill>
                  </a:rPr>
                  <a:t>RERT </a:t>
                </a:r>
                <a:endParaRPr sz="11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Google Shape;589;p82"/>
              <p:cNvSpPr txBox="1"/>
              <p:nvPr/>
            </p:nvSpPr>
            <p:spPr>
              <a:xfrm>
                <a:off x="6497386" y="1772583"/>
                <a:ext cx="2161364" cy="497991"/>
              </a:xfrm>
              <a:prstGeom prst="rect">
                <a:avLst/>
              </a:pr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u="sng" dirty="0">
                    <a:solidFill>
                      <a:schemeClr val="tx1"/>
                    </a:solidFill>
                  </a:rPr>
                  <a:t>AEMC RFR</a:t>
                </a:r>
                <a:r>
                  <a:rPr lang="en-US" sz="1100" u="sng" dirty="0">
                    <a:solidFill>
                      <a:schemeClr val="tx1"/>
                    </a:solidFill>
                  </a:rPr>
                  <a:t>:</a:t>
                </a:r>
                <a:r>
                  <a:rPr lang="en-US" sz="11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rgbClr val="434343"/>
                    </a:solidFill>
                  </a:rPr>
                  <a:t>“DR aggregators (DRAs) should be </a:t>
                </a:r>
                <a:r>
                  <a:rPr lang="en-US" sz="1100" b="1" dirty="0" err="1">
                    <a:solidFill>
                      <a:srgbClr val="434343"/>
                    </a:solidFill>
                  </a:rPr>
                  <a:t>recognised</a:t>
                </a:r>
                <a:r>
                  <a:rPr lang="en-US" sz="1100" b="1" dirty="0">
                    <a:solidFill>
                      <a:srgbClr val="434343"/>
                    </a:solidFill>
                  </a:rPr>
                  <a:t> on equal footing </a:t>
                </a:r>
                <a:r>
                  <a:rPr lang="en-US" sz="1100" dirty="0">
                    <a:solidFill>
                      <a:srgbClr val="434343"/>
                    </a:solidFill>
                  </a:rPr>
                  <a:t>with generators in the wholesale market”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100" dirty="0">
                  <a:solidFill>
                    <a:srgbClr val="434343"/>
                  </a:solidFill>
                </a:endParaRPr>
              </a:p>
              <a:p>
                <a:pPr lvl="0"/>
                <a:r>
                  <a:rPr lang="en-US" sz="1100" dirty="0">
                    <a:solidFill>
                      <a:srgbClr val="434343"/>
                    </a:solidFill>
                  </a:rPr>
                  <a:t>“R</a:t>
                </a:r>
                <a:r>
                  <a:rPr lang="en-AU" sz="1100" dirty="0" err="1">
                    <a:solidFill>
                      <a:srgbClr val="434343"/>
                    </a:solidFill>
                  </a:rPr>
                  <a:t>ecommends</a:t>
                </a:r>
                <a:r>
                  <a:rPr lang="en-AU" sz="1100" dirty="0">
                    <a:solidFill>
                      <a:srgbClr val="434343"/>
                    </a:solidFill>
                  </a:rPr>
                  <a:t> changes to enable </a:t>
                </a:r>
                <a:r>
                  <a:rPr lang="en-AU" sz="1100" b="1" dirty="0">
                    <a:solidFill>
                      <a:schemeClr val="accent1"/>
                    </a:solidFill>
                  </a:rPr>
                  <a:t>consumers to access multiple service providers</a:t>
                </a:r>
                <a:r>
                  <a:rPr lang="en-AU" sz="1100" dirty="0">
                    <a:solidFill>
                      <a:srgbClr val="434343"/>
                    </a:solidFill>
                  </a:rPr>
                  <a:t> at a single connection point”</a:t>
                </a:r>
                <a:endParaRPr sz="1100" dirty="0">
                  <a:solidFill>
                    <a:srgbClr val="434343"/>
                  </a:solidFill>
                </a:endParaRPr>
              </a:p>
            </p:txBody>
          </p:sp>
          <p:sp>
            <p:nvSpPr>
              <p:cNvPr id="22" name="Google Shape;590;p82"/>
              <p:cNvSpPr txBox="1"/>
              <p:nvPr/>
            </p:nvSpPr>
            <p:spPr>
              <a:xfrm>
                <a:off x="6264849" y="2307159"/>
                <a:ext cx="2660631" cy="690911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 u="sng" dirty="0">
                    <a:solidFill>
                      <a:schemeClr val="tx1"/>
                    </a:solidFill>
                  </a:rPr>
                  <a:t>ACCC</a:t>
                </a:r>
                <a:r>
                  <a:rPr lang="en-US" sz="1100" u="sng" dirty="0">
                    <a:solidFill>
                      <a:schemeClr val="tx1"/>
                    </a:solidFill>
                  </a:rPr>
                  <a:t>:</a:t>
                </a:r>
                <a:r>
                  <a:rPr lang="en-US" sz="1100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dirty="0">
                    <a:solidFill>
                      <a:schemeClr val="tx1"/>
                    </a:solidFill>
                  </a:rPr>
                  <a:t>“A mechanism should be developed for third parties to offer demand response directly into the wholesale market. The mechanism should: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Allow </a:t>
                </a:r>
                <a:r>
                  <a:rPr lang="en-US" sz="1100" b="1" dirty="0">
                    <a:solidFill>
                      <a:schemeClr val="accent1"/>
                    </a:solidFill>
                  </a:rPr>
                  <a:t>widest range of businesses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1100" dirty="0">
                    <a:solidFill>
                      <a:schemeClr val="tx1"/>
                    </a:solidFill>
                  </a:rPr>
                  <a:t>to offer DR, promoting competition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1" dirty="0">
                    <a:solidFill>
                      <a:schemeClr val="tx1"/>
                    </a:solidFill>
                  </a:rPr>
                  <a:t>Not allow retailers to limit </a:t>
                </a:r>
                <a:r>
                  <a:rPr lang="en-US" sz="1100" dirty="0">
                    <a:solidFill>
                      <a:schemeClr val="tx1"/>
                    </a:solidFill>
                  </a:rPr>
                  <a:t>ability of customers to engage DRAs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100" dirty="0">
                    <a:solidFill>
                      <a:schemeClr val="tx1"/>
                    </a:solidFill>
                  </a:rPr>
                  <a:t>Ensure load and generation </a:t>
                </a:r>
                <a:r>
                  <a:rPr lang="en-US" sz="1100" b="1" dirty="0">
                    <a:solidFill>
                      <a:schemeClr val="tx1"/>
                    </a:solidFill>
                  </a:rPr>
                  <a:t>responses are valued based on the benefit</a:t>
                </a:r>
                <a:r>
                  <a:rPr lang="en-US" sz="1100" dirty="0">
                    <a:solidFill>
                      <a:schemeClr val="tx1"/>
                    </a:solidFill>
                  </a:rPr>
                  <a:t> they provide to the wholesale market</a:t>
                </a:r>
              </a:p>
              <a:p>
                <a:pPr marL="171450" lvl="0" indent="-17145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100" b="1" u="sng" dirty="0">
                    <a:solidFill>
                      <a:schemeClr val="accent1"/>
                    </a:solidFill>
                  </a:rPr>
                  <a:t>Limit technical requirements that could inhibit uptake</a:t>
                </a:r>
                <a:r>
                  <a:rPr lang="en-US" sz="1100" dirty="0">
                    <a:solidFill>
                      <a:schemeClr val="tx1"/>
                    </a:solidFill>
                  </a:rPr>
                  <a:t>, e.g. multiple meters at the customer site.”</a:t>
                </a:r>
                <a:endParaRPr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Google Shape;591;p82"/>
              <p:cNvSpPr/>
              <p:nvPr/>
            </p:nvSpPr>
            <p:spPr>
              <a:xfrm>
                <a:off x="8830252" y="2453715"/>
                <a:ext cx="177501" cy="101503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accent6">
                  <a:lumMod val="9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4964745" y="1912585"/>
            <a:ext cx="5681578" cy="4205132"/>
            <a:chOff x="4823731" y="1643082"/>
            <a:chExt cx="5726342" cy="4205132"/>
          </a:xfrm>
        </p:grpSpPr>
        <p:grpSp>
          <p:nvGrpSpPr>
            <p:cNvPr id="6" name="Group 5"/>
            <p:cNvGrpSpPr/>
            <p:nvPr/>
          </p:nvGrpSpPr>
          <p:grpSpPr>
            <a:xfrm>
              <a:off x="4823731" y="2001252"/>
              <a:ext cx="5726342" cy="3846962"/>
              <a:chOff x="1581123" y="2163524"/>
              <a:chExt cx="7011954" cy="4314889"/>
            </a:xfrm>
          </p:grpSpPr>
          <p:pic>
            <p:nvPicPr>
              <p:cNvPr id="4" name="Picture 3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1123" y="2163524"/>
                <a:ext cx="7011954" cy="3945557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581123" y="6109081"/>
                <a:ext cx="701195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b="1" dirty="0">
                    <a:solidFill>
                      <a:schemeClr val="accent1"/>
                    </a:solidFill>
                  </a:rPr>
                  <a:t>All resources optimised in real time within technical limits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891567" y="1643082"/>
              <a:ext cx="35906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solidFill>
                    <a:schemeClr val="accent1"/>
                  </a:solidFill>
                </a:rPr>
                <a:t>Vision of the future power system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2979" y="3051949"/>
            <a:ext cx="1113539" cy="22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Active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41869" y="3047769"/>
            <a:ext cx="1113539" cy="22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Passive</a:t>
            </a:r>
          </a:p>
        </p:txBody>
      </p:sp>
      <p:sp>
        <p:nvSpPr>
          <p:cNvPr id="24" name="Google Shape;581;p82"/>
          <p:cNvSpPr/>
          <p:nvPr/>
        </p:nvSpPr>
        <p:spPr>
          <a:xfrm rot="18541247">
            <a:off x="4484645" y="6293677"/>
            <a:ext cx="617132" cy="2335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5" name="Google Shape;587;p82"/>
          <p:cNvSpPr txBox="1"/>
          <p:nvPr/>
        </p:nvSpPr>
        <p:spPr>
          <a:xfrm>
            <a:off x="818148" y="6391592"/>
            <a:ext cx="3871510" cy="3252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FFFFFF"/>
                </a:solidFill>
              </a:rPr>
              <a:t>Wholesale Demand Response rule change proposals </a:t>
            </a:r>
            <a:endParaRPr sz="1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31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491919"/>
            <a:ext cx="10691813" cy="6067756"/>
            <a:chOff x="-1" y="1132519"/>
            <a:chExt cx="10691813" cy="601414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685D42-95B2-46FD-B383-9E5A11ED677B}"/>
                </a:ext>
              </a:extLst>
            </p:cNvPr>
            <p:cNvSpPr/>
            <p:nvPr/>
          </p:nvSpPr>
          <p:spPr>
            <a:xfrm>
              <a:off x="727054" y="2199152"/>
              <a:ext cx="557867" cy="557867"/>
            </a:xfrm>
            <a:prstGeom prst="ellipse">
              <a:avLst/>
            </a:prstGeom>
            <a:noFill/>
            <a:ln w="15875" cap="rnd" cmpd="sng" algn="ctr">
              <a:solidFill>
                <a:schemeClr val="bg1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1929">
                <a:defRPr/>
              </a:pPr>
              <a:endParaRPr lang="en-AU" sz="1579" kern="0" dirty="0">
                <a:solidFill>
                  <a:prstClr val="white"/>
                </a:solidFill>
                <a:latin typeface="Futura Std Ligh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85DE229-FE33-4C88-B6F4-F04E7E3988AE}"/>
                </a:ext>
              </a:extLst>
            </p:cNvPr>
            <p:cNvSpPr/>
            <p:nvPr/>
          </p:nvSpPr>
          <p:spPr>
            <a:xfrm>
              <a:off x="2173694" y="2199152"/>
              <a:ext cx="557867" cy="557867"/>
            </a:xfrm>
            <a:prstGeom prst="ellipse">
              <a:avLst/>
            </a:prstGeom>
            <a:noFill/>
            <a:ln w="15875" cap="rnd" cmpd="sng" algn="ctr">
              <a:solidFill>
                <a:schemeClr val="bg1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1929">
                <a:defRPr/>
              </a:pPr>
              <a:endParaRPr lang="en-AU" sz="1579" kern="0" dirty="0">
                <a:solidFill>
                  <a:prstClr val="white"/>
                </a:solidFill>
                <a:latin typeface="Futura Std Light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F584D89-4F02-432E-B21D-43E127FECBC8}"/>
                </a:ext>
              </a:extLst>
            </p:cNvPr>
            <p:cNvSpPr/>
            <p:nvPr/>
          </p:nvSpPr>
          <p:spPr>
            <a:xfrm>
              <a:off x="3620333" y="2199152"/>
              <a:ext cx="557867" cy="557867"/>
            </a:xfrm>
            <a:prstGeom prst="ellipse">
              <a:avLst/>
            </a:prstGeom>
            <a:noFill/>
            <a:ln w="15875" cap="rnd" cmpd="sng" algn="ctr">
              <a:solidFill>
                <a:schemeClr val="bg1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1929">
                <a:defRPr/>
              </a:pPr>
              <a:endParaRPr lang="en-AU" sz="1579" kern="0" dirty="0">
                <a:solidFill>
                  <a:prstClr val="white"/>
                </a:solidFill>
                <a:latin typeface="Futura Std Light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B4754CF-6829-401A-AC12-7E9E56F81C82}"/>
                </a:ext>
              </a:extLst>
            </p:cNvPr>
            <p:cNvSpPr/>
            <p:nvPr/>
          </p:nvSpPr>
          <p:spPr>
            <a:xfrm>
              <a:off x="5066973" y="2199152"/>
              <a:ext cx="557867" cy="557867"/>
            </a:xfrm>
            <a:prstGeom prst="ellipse">
              <a:avLst/>
            </a:prstGeom>
            <a:noFill/>
            <a:ln w="15875" cap="rnd" cmpd="sng" algn="ctr">
              <a:solidFill>
                <a:schemeClr val="bg1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1929">
                <a:defRPr/>
              </a:pPr>
              <a:endParaRPr lang="en-AU" sz="1579" kern="0" dirty="0">
                <a:solidFill>
                  <a:prstClr val="white"/>
                </a:solidFill>
                <a:latin typeface="Futura Std Ligh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51ED92C-5AE6-4E01-8E9C-173BAEE2ADF8}"/>
                </a:ext>
              </a:extLst>
            </p:cNvPr>
            <p:cNvSpPr/>
            <p:nvPr/>
          </p:nvSpPr>
          <p:spPr>
            <a:xfrm>
              <a:off x="6513612" y="2199152"/>
              <a:ext cx="557867" cy="557867"/>
            </a:xfrm>
            <a:prstGeom prst="ellipse">
              <a:avLst/>
            </a:prstGeom>
            <a:noFill/>
            <a:ln w="15875" cap="rnd" cmpd="sng" algn="ctr">
              <a:solidFill>
                <a:schemeClr val="bg1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1929">
                <a:defRPr/>
              </a:pPr>
              <a:endParaRPr lang="en-AU" sz="1579" kern="0" dirty="0">
                <a:solidFill>
                  <a:prstClr val="white"/>
                </a:solidFill>
                <a:latin typeface="Futura Std Ligh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6DCD753-27A8-4091-9A29-E4456A7AE511}"/>
                </a:ext>
              </a:extLst>
            </p:cNvPr>
            <p:cNvSpPr/>
            <p:nvPr/>
          </p:nvSpPr>
          <p:spPr>
            <a:xfrm>
              <a:off x="7960251" y="2199152"/>
              <a:ext cx="557867" cy="557867"/>
            </a:xfrm>
            <a:prstGeom prst="ellipse">
              <a:avLst/>
            </a:prstGeom>
            <a:noFill/>
            <a:ln w="15875" cap="rnd" cmpd="sng" algn="ctr">
              <a:solidFill>
                <a:schemeClr val="bg1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1929">
                <a:defRPr/>
              </a:pPr>
              <a:endParaRPr lang="en-AU" sz="1579" kern="0" dirty="0">
                <a:solidFill>
                  <a:prstClr val="white"/>
                </a:solidFill>
                <a:latin typeface="Futura Std Light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10755BD-F141-47E0-8DF5-B367664A83B8}"/>
                </a:ext>
              </a:extLst>
            </p:cNvPr>
            <p:cNvSpPr/>
            <p:nvPr/>
          </p:nvSpPr>
          <p:spPr>
            <a:xfrm>
              <a:off x="9406891" y="2199152"/>
              <a:ext cx="557867" cy="557867"/>
            </a:xfrm>
            <a:prstGeom prst="ellipse">
              <a:avLst/>
            </a:prstGeom>
            <a:noFill/>
            <a:ln w="15875" cap="rnd" cmpd="sng" algn="ctr">
              <a:solidFill>
                <a:schemeClr val="bg1"/>
              </a:solidFill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1929">
                <a:defRPr/>
              </a:pPr>
              <a:endParaRPr lang="en-AU" sz="1579" kern="0" dirty="0">
                <a:solidFill>
                  <a:prstClr val="white"/>
                </a:solidFill>
                <a:latin typeface="Futura Std Light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418435E-743F-46BA-8D54-78E0261D1E5F}"/>
                </a:ext>
              </a:extLst>
            </p:cNvPr>
            <p:cNvSpPr txBox="1"/>
            <p:nvPr/>
          </p:nvSpPr>
          <p:spPr>
            <a:xfrm>
              <a:off x="652526" y="2889309"/>
              <a:ext cx="706925" cy="2672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01929">
                <a:lnSpc>
                  <a:spcPct val="90000"/>
                </a:lnSpc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Medium"/>
                </a:rPr>
                <a:t>DER</a:t>
              </a:r>
              <a:br>
                <a:rPr lang="en-AU" sz="965" dirty="0">
                  <a:solidFill>
                    <a:prstClr val="white"/>
                  </a:solidFill>
                  <a:latin typeface="Futura Std Medium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Medium"/>
                </a:rPr>
                <a:t>Workstream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4376A71-2CD1-4FFD-B4AF-4590817EB88A}"/>
                </a:ext>
              </a:extLst>
            </p:cNvPr>
            <p:cNvSpPr txBox="1"/>
            <p:nvPr/>
          </p:nvSpPr>
          <p:spPr>
            <a:xfrm>
              <a:off x="2305951" y="2889309"/>
              <a:ext cx="293350" cy="1336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01929">
                <a:lnSpc>
                  <a:spcPct val="90000"/>
                </a:lnSpc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Medium"/>
                </a:rPr>
                <a:t>Pilots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A1148B-6463-44C4-8D14-E045F75B2AAA}"/>
                </a:ext>
              </a:extLst>
            </p:cNvPr>
            <p:cNvSpPr txBox="1"/>
            <p:nvPr/>
          </p:nvSpPr>
          <p:spPr>
            <a:xfrm>
              <a:off x="3592290" y="2889309"/>
              <a:ext cx="613951" cy="3441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01929">
                <a:lnSpc>
                  <a:spcPct val="90000"/>
                </a:lnSpc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Medium"/>
                </a:rPr>
                <a:t>Customer </a:t>
              </a:r>
            </a:p>
            <a:p>
              <a:pPr algn="ctr" defTabSz="801929">
                <a:lnSpc>
                  <a:spcPct val="90000"/>
                </a:lnSpc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Medium"/>
                </a:rPr>
                <a:t>Data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11CA853-9E75-4E97-8C2D-E753B666EDAE}"/>
                </a:ext>
              </a:extLst>
            </p:cNvPr>
            <p:cNvSpPr txBox="1"/>
            <p:nvPr/>
          </p:nvSpPr>
          <p:spPr>
            <a:xfrm>
              <a:off x="5135913" y="2889309"/>
              <a:ext cx="419988" cy="2672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01929">
                <a:lnSpc>
                  <a:spcPct val="90000"/>
                </a:lnSpc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Medium"/>
                </a:rPr>
                <a:t>Market</a:t>
              </a:r>
              <a:br>
                <a:rPr lang="en-AU" sz="965" dirty="0">
                  <a:solidFill>
                    <a:prstClr val="white"/>
                  </a:solidFill>
                  <a:latin typeface="Futura Std Medium"/>
                </a:rPr>
              </a:br>
              <a:endParaRPr lang="en-AU" sz="965" dirty="0">
                <a:solidFill>
                  <a:prstClr val="white"/>
                </a:solidFill>
                <a:latin typeface="Futura Std Medium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90140F5-517E-49B0-9116-75EC2BA44EB7}"/>
                </a:ext>
              </a:extLst>
            </p:cNvPr>
            <p:cNvSpPr txBox="1"/>
            <p:nvPr/>
          </p:nvSpPr>
          <p:spPr>
            <a:xfrm>
              <a:off x="6491183" y="2889309"/>
              <a:ext cx="602729" cy="1336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01929">
                <a:lnSpc>
                  <a:spcPct val="90000"/>
                </a:lnSpc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Medium"/>
                </a:rPr>
                <a:t>Standards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957A40E-B4B2-4B97-A570-9E0E1D9D9372}"/>
                </a:ext>
              </a:extLst>
            </p:cNvPr>
            <p:cNvSpPr txBox="1"/>
            <p:nvPr/>
          </p:nvSpPr>
          <p:spPr>
            <a:xfrm>
              <a:off x="7906562" y="2889309"/>
              <a:ext cx="665247" cy="1336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01929">
                <a:lnSpc>
                  <a:spcPct val="90000"/>
                </a:lnSpc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Medium"/>
                </a:rPr>
                <a:t>Operations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8311B5D-A91D-49A1-B652-34D03BC039E9}"/>
                </a:ext>
              </a:extLst>
            </p:cNvPr>
            <p:cNvSpPr txBox="1"/>
            <p:nvPr/>
          </p:nvSpPr>
          <p:spPr>
            <a:xfrm>
              <a:off x="9180882" y="2889309"/>
              <a:ext cx="1009892" cy="2672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801929">
                <a:lnSpc>
                  <a:spcPct val="90000"/>
                </a:lnSpc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Medium"/>
                </a:rPr>
                <a:t>Communication </a:t>
              </a:r>
              <a:br>
                <a:rPr lang="en-AU" sz="965" dirty="0">
                  <a:solidFill>
                    <a:prstClr val="white"/>
                  </a:solidFill>
                  <a:latin typeface="Futura Std Medium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Medium"/>
                </a:rPr>
                <a:t>&amp; Education</a:t>
              </a:r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BA808931-835D-4B88-9E4A-75C70CA5DF39}"/>
                </a:ext>
              </a:extLst>
            </p:cNvPr>
            <p:cNvGrpSpPr/>
            <p:nvPr/>
          </p:nvGrpSpPr>
          <p:grpSpPr>
            <a:xfrm>
              <a:off x="659524" y="2131621"/>
              <a:ext cx="9372765" cy="692928"/>
              <a:chOff x="752063" y="1549520"/>
              <a:chExt cx="10687874" cy="790154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43B3815-E691-40E1-AB56-3F66D415FFA2}"/>
                  </a:ext>
                </a:extLst>
              </p:cNvPr>
              <p:cNvSpPr/>
              <p:nvPr/>
            </p:nvSpPr>
            <p:spPr>
              <a:xfrm>
                <a:off x="752063" y="1549520"/>
                <a:ext cx="790154" cy="790154"/>
              </a:xfrm>
              <a:prstGeom prst="ellips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ysDot"/>
                <a:round/>
              </a:ln>
              <a:effectLst/>
            </p:spPr>
            <p:txBody>
  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01929">
                  <a:defRPr/>
                </a:pPr>
                <a:endParaRPr lang="en-AU" sz="1579" kern="0" dirty="0">
                  <a:solidFill>
                    <a:prstClr val="white"/>
                  </a:solidFill>
                  <a:latin typeface="Futura Std Light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F65D57F-F21D-4384-95E5-D9485344272C}"/>
                  </a:ext>
                </a:extLst>
              </p:cNvPr>
              <p:cNvSpPr/>
              <p:nvPr/>
            </p:nvSpPr>
            <p:spPr>
              <a:xfrm>
                <a:off x="2401683" y="1549520"/>
                <a:ext cx="790154" cy="790154"/>
              </a:xfrm>
              <a:prstGeom prst="ellips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ysDot"/>
                <a:round/>
              </a:ln>
              <a:effectLst/>
            </p:spPr>
            <p:txBody>
  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01929">
                  <a:defRPr/>
                </a:pPr>
                <a:endParaRPr lang="en-AU" sz="1579" kern="0" dirty="0">
                  <a:solidFill>
                    <a:prstClr val="white"/>
                  </a:solidFill>
                  <a:latin typeface="Futura Std Light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9CEDE3F-D303-4FF7-B50F-48AA5BEC6493}"/>
                  </a:ext>
                </a:extLst>
              </p:cNvPr>
              <p:cNvSpPr/>
              <p:nvPr/>
            </p:nvSpPr>
            <p:spPr>
              <a:xfrm>
                <a:off x="4051303" y="1549520"/>
                <a:ext cx="790154" cy="790154"/>
              </a:xfrm>
              <a:prstGeom prst="ellips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ysDot"/>
                <a:round/>
              </a:ln>
              <a:effectLst/>
            </p:spPr>
            <p:txBody>
  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01929">
                  <a:defRPr/>
                </a:pPr>
                <a:endParaRPr lang="en-AU" sz="1579" kern="0" dirty="0">
                  <a:solidFill>
                    <a:prstClr val="white"/>
                  </a:solidFill>
                  <a:latin typeface="Futura Std Light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271560A-2BC8-473F-A16E-9ADC2BC66C51}"/>
                  </a:ext>
                </a:extLst>
              </p:cNvPr>
              <p:cNvSpPr/>
              <p:nvPr/>
            </p:nvSpPr>
            <p:spPr>
              <a:xfrm>
                <a:off x="5700923" y="1549520"/>
                <a:ext cx="790154" cy="790154"/>
              </a:xfrm>
              <a:prstGeom prst="ellips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ysDot"/>
                <a:round/>
              </a:ln>
              <a:effectLst/>
            </p:spPr>
            <p:txBody>
  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01929">
                  <a:defRPr/>
                </a:pPr>
                <a:endParaRPr lang="en-AU" sz="1579" kern="0" dirty="0">
                  <a:solidFill>
                    <a:prstClr val="white"/>
                  </a:solidFill>
                  <a:latin typeface="Futura Std Light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18E6FA4-37E8-4B4C-A018-F0FA2C5EAF96}"/>
                  </a:ext>
                </a:extLst>
              </p:cNvPr>
              <p:cNvSpPr/>
              <p:nvPr/>
            </p:nvSpPr>
            <p:spPr>
              <a:xfrm>
                <a:off x="7350543" y="1549520"/>
                <a:ext cx="790154" cy="790154"/>
              </a:xfrm>
              <a:prstGeom prst="ellips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ysDot"/>
                <a:round/>
              </a:ln>
              <a:effectLst/>
            </p:spPr>
            <p:txBody>
  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01929">
                  <a:defRPr/>
                </a:pPr>
                <a:endParaRPr lang="en-AU" sz="1579" kern="0" dirty="0">
                  <a:solidFill>
                    <a:prstClr val="white"/>
                  </a:solidFill>
                  <a:latin typeface="Futura Std Light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7712228-7235-4DF2-B92E-759FCBFDF06D}"/>
                  </a:ext>
                </a:extLst>
              </p:cNvPr>
              <p:cNvSpPr/>
              <p:nvPr/>
            </p:nvSpPr>
            <p:spPr>
              <a:xfrm>
                <a:off x="9000163" y="1549520"/>
                <a:ext cx="790154" cy="790154"/>
              </a:xfrm>
              <a:prstGeom prst="ellips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ysDot"/>
                <a:round/>
              </a:ln>
              <a:effectLst/>
            </p:spPr>
            <p:txBody>
  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01929">
                  <a:defRPr/>
                </a:pPr>
                <a:endParaRPr lang="en-AU" sz="1579" kern="0" dirty="0">
                  <a:solidFill>
                    <a:prstClr val="white"/>
                  </a:solidFill>
                  <a:latin typeface="Futura Std Light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34B73B6-660E-4465-838A-B5922C3A7B56}"/>
                  </a:ext>
                </a:extLst>
              </p:cNvPr>
              <p:cNvSpPr/>
              <p:nvPr/>
            </p:nvSpPr>
            <p:spPr>
              <a:xfrm>
                <a:off x="10649783" y="1549520"/>
                <a:ext cx="790154" cy="790154"/>
              </a:xfrm>
              <a:prstGeom prst="ellipse">
                <a:avLst/>
              </a:prstGeom>
              <a:noFill/>
              <a:ln w="19050" cap="rnd" cmpd="sng" algn="ctr">
                <a:solidFill>
                  <a:schemeClr val="bg1"/>
                </a:solidFill>
                <a:prstDash val="sysDot"/>
                <a:round/>
              </a:ln>
              <a:effectLst/>
            </p:spPr>
            <p:txBody>
    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01929">
                  <a:defRPr/>
                </a:pPr>
                <a:endParaRPr lang="en-AU" sz="1579" kern="0" dirty="0">
                  <a:solidFill>
                    <a:prstClr val="white"/>
                  </a:solidFill>
                  <a:latin typeface="Futura Std Light"/>
                </a:endParaRP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5929EDD-3C65-4B8E-8803-8188339712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2217" y="1944597"/>
                <a:ext cx="859466" cy="0"/>
              </a:xfrm>
              <a:prstGeom prst="line">
                <a:avLst/>
              </a:prstGeom>
              <a:solidFill>
                <a:schemeClr val="bg1"/>
              </a:solidFill>
              <a:ln w="19050" cap="rnd" cmpd="sng" algn="ctr">
                <a:solidFill>
                  <a:schemeClr val="bg1"/>
                </a:solidFill>
                <a:prstDash val="sysDot"/>
                <a:round/>
                <a:tailEnd type="oval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3756BE1-9854-4637-8C98-E212B2DE17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1837" y="1944597"/>
                <a:ext cx="859466" cy="0"/>
              </a:xfrm>
              <a:prstGeom prst="line">
                <a:avLst/>
              </a:prstGeom>
              <a:solidFill>
                <a:schemeClr val="bg1"/>
              </a:solidFill>
              <a:ln w="19050" cap="rnd" cmpd="sng" algn="ctr">
                <a:solidFill>
                  <a:schemeClr val="bg1"/>
                </a:solidFill>
                <a:prstDash val="sysDot"/>
                <a:round/>
                <a:tailEnd type="oval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0C15B8E-479A-4461-AD87-1C317D4C2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1457" y="1944597"/>
                <a:ext cx="859466" cy="0"/>
              </a:xfrm>
              <a:prstGeom prst="line">
                <a:avLst/>
              </a:prstGeom>
              <a:solidFill>
                <a:schemeClr val="bg1"/>
              </a:solidFill>
              <a:ln w="19050" cap="rnd" cmpd="sng" algn="ctr">
                <a:solidFill>
                  <a:schemeClr val="bg1"/>
                </a:solidFill>
                <a:prstDash val="sysDot"/>
                <a:round/>
                <a:tailEnd type="oval"/>
              </a:ln>
              <a:effectLst/>
            </p:spPr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F3C3F3E-58AD-43BC-B9DE-7D167CFBE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1077" y="1944597"/>
                <a:ext cx="859466" cy="0"/>
              </a:xfrm>
              <a:prstGeom prst="line">
                <a:avLst/>
              </a:prstGeom>
              <a:solidFill>
                <a:schemeClr val="bg1"/>
              </a:solidFill>
              <a:ln w="19050" cap="rnd" cmpd="sng" algn="ctr">
                <a:solidFill>
                  <a:schemeClr val="bg1"/>
                </a:solidFill>
                <a:prstDash val="sysDot"/>
                <a:round/>
                <a:tailEnd type="oval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2D705A4-BB9C-43AD-BE68-6304BE0B84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40697" y="1944597"/>
                <a:ext cx="859466" cy="0"/>
              </a:xfrm>
              <a:prstGeom prst="line">
                <a:avLst/>
              </a:prstGeom>
              <a:solidFill>
                <a:schemeClr val="bg1"/>
              </a:solidFill>
              <a:ln w="19050" cap="rnd" cmpd="sng" algn="ctr">
                <a:solidFill>
                  <a:schemeClr val="bg1"/>
                </a:solidFill>
                <a:prstDash val="sysDot"/>
                <a:round/>
                <a:tailEnd type="oval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2BED5E2-4EDC-4E07-A5D0-289007165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0317" y="1944597"/>
                <a:ext cx="859466" cy="0"/>
              </a:xfrm>
              <a:prstGeom prst="line">
                <a:avLst/>
              </a:prstGeom>
              <a:solidFill>
                <a:schemeClr val="bg1"/>
              </a:solidFill>
              <a:ln w="19050" cap="rnd" cmpd="sng" algn="ctr">
                <a:solidFill>
                  <a:schemeClr val="bg1"/>
                </a:solidFill>
                <a:prstDash val="sysDot"/>
                <a:round/>
                <a:tailEnd type="oval"/>
              </a:ln>
              <a:effectLst/>
            </p:spPr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3430FFF-49AE-4EBD-92A0-F9B9168529BD}"/>
                </a:ext>
              </a:extLst>
            </p:cNvPr>
            <p:cNvSpPr txBox="1"/>
            <p:nvPr/>
          </p:nvSpPr>
          <p:spPr>
            <a:xfrm>
              <a:off x="595529" y="3371716"/>
              <a:ext cx="1029128" cy="38856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01929">
                <a:lnSpc>
                  <a:spcPct val="90000"/>
                </a:lnSpc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1403" dirty="0">
                  <a:solidFill>
                    <a:prstClr val="white"/>
                  </a:solidFill>
                  <a:latin typeface="Futura Std Medium"/>
                </a:rPr>
                <a:t>Workstream</a:t>
              </a:r>
              <a:br>
                <a:rPr lang="en-AU" sz="1403" dirty="0">
                  <a:solidFill>
                    <a:prstClr val="white"/>
                  </a:solidFill>
                  <a:latin typeface="Futura Std Medium"/>
                </a:rPr>
              </a:br>
              <a:r>
                <a:rPr lang="en-AU" sz="1403" dirty="0">
                  <a:solidFill>
                    <a:prstClr val="white"/>
                  </a:solidFill>
                  <a:latin typeface="Futura Std Medium"/>
                </a:rPr>
                <a:t>objectives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64D7FC5-CA8D-49E9-9724-D8B8409A0E55}"/>
                </a:ext>
              </a:extLst>
            </p:cNvPr>
            <p:cNvSpPr txBox="1"/>
            <p:nvPr/>
          </p:nvSpPr>
          <p:spPr>
            <a:xfrm>
              <a:off x="1812524" y="3371716"/>
              <a:ext cx="1097531" cy="10395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Use pilots to inform change – partner with key stakeholders to inform operational and market design requirements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4530F5D-96E3-49AA-88C7-6789587B9244}"/>
                </a:ext>
              </a:extLst>
            </p:cNvPr>
            <p:cNvSpPr txBox="1"/>
            <p:nvPr/>
          </p:nvSpPr>
          <p:spPr>
            <a:xfrm>
              <a:off x="2940270" y="3360182"/>
              <a:ext cx="1535591" cy="15619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Visibility of DER for</a:t>
              </a:r>
              <a:br>
                <a:rPr lang="en-AU" sz="965" dirty="0">
                  <a:solidFill>
                    <a:prstClr val="white"/>
                  </a:solidFill>
                  <a:latin typeface="Futura Std Light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operational, forecasting,</a:t>
              </a:r>
              <a:br>
                <a:rPr lang="en-AU" sz="965" dirty="0">
                  <a:solidFill>
                    <a:prstClr val="white"/>
                  </a:solidFill>
                  <a:latin typeface="Futura Std Light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planning, and market</a:t>
              </a:r>
              <a:br>
                <a:rPr lang="en-AU" sz="965" dirty="0">
                  <a:solidFill>
                    <a:prstClr val="white"/>
                  </a:solidFill>
                  <a:latin typeface="Futura Std Light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(incl settlement) functions.</a:t>
              </a:r>
            </a:p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Consumer and third party access to data and services to enable better service offerings/choice for consumers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CC9F5CF-DFA7-4B44-B769-B732CBBA1F48}"/>
                </a:ext>
              </a:extLst>
            </p:cNvPr>
            <p:cNvSpPr txBox="1"/>
            <p:nvPr/>
          </p:nvSpPr>
          <p:spPr>
            <a:xfrm>
              <a:off x="4549624" y="3356523"/>
              <a:ext cx="1697907" cy="18643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Integrate DER into energy,</a:t>
              </a:r>
              <a:br>
                <a:rPr lang="en-AU" sz="965" dirty="0">
                  <a:solidFill>
                    <a:prstClr val="white"/>
                  </a:solidFill>
                  <a:latin typeface="Futura Std Light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ancillary and reserve markets.</a:t>
              </a:r>
            </a:p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Market arrangements recognise new models, including third-party/aggregator concepts.</a:t>
              </a:r>
            </a:p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Evolve market arrangements to a distributed market model.</a:t>
              </a:r>
            </a:p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Network regulation &amp; pricing facilitate DER and better customer service offerings.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66ABC0C-4131-4455-835B-3F274ABB380A}"/>
                </a:ext>
              </a:extLst>
            </p:cNvPr>
            <p:cNvSpPr txBox="1"/>
            <p:nvPr/>
          </p:nvSpPr>
          <p:spPr>
            <a:xfrm>
              <a:off x="6305549" y="3351764"/>
              <a:ext cx="1199484" cy="11880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Where appropriate,</a:t>
              </a:r>
              <a:br>
                <a:rPr lang="en-AU" sz="965" dirty="0">
                  <a:solidFill>
                    <a:prstClr val="white"/>
                  </a:solidFill>
                  <a:latin typeface="Futura Std Light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a nationally consistent</a:t>
              </a:r>
              <a:br>
                <a:rPr lang="en-AU" sz="965" dirty="0">
                  <a:solidFill>
                    <a:prstClr val="white"/>
                  </a:solidFill>
                  <a:latin typeface="Futura Std Light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approach to DER</a:t>
              </a:r>
              <a:br>
                <a:rPr lang="en-AU" sz="965" dirty="0">
                  <a:solidFill>
                    <a:prstClr val="white"/>
                  </a:solidFill>
                  <a:latin typeface="Futura Std Light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connections and</a:t>
              </a:r>
              <a:br>
                <a:rPr lang="en-AU" sz="965" dirty="0">
                  <a:solidFill>
                    <a:prstClr val="white"/>
                  </a:solidFill>
                  <a:latin typeface="Futura Std Light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develop DER</a:t>
              </a:r>
              <a:br>
                <a:rPr lang="en-AU" sz="965" dirty="0">
                  <a:solidFill>
                    <a:prstClr val="white"/>
                  </a:solidFill>
                  <a:latin typeface="Futura Std Light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technical standards.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BA44C1C-3850-4671-9DDF-31F17427841A}"/>
                </a:ext>
              </a:extLst>
            </p:cNvPr>
            <p:cNvSpPr txBox="1"/>
            <p:nvPr/>
          </p:nvSpPr>
          <p:spPr>
            <a:xfrm>
              <a:off x="7563051" y="3348041"/>
              <a:ext cx="1258323" cy="16389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To better understand</a:t>
              </a:r>
              <a:br>
                <a:rPr lang="en-AU" sz="965" dirty="0">
                  <a:solidFill>
                    <a:prstClr val="white"/>
                  </a:solidFill>
                  <a:latin typeface="Futura Std Light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operational challenges and DER capabilities to inform operational</a:t>
              </a:r>
              <a:br>
                <a:rPr lang="en-AU" sz="965" dirty="0">
                  <a:solidFill>
                    <a:prstClr val="white"/>
                  </a:solidFill>
                  <a:latin typeface="Futura Std Light"/>
                </a:rPr>
              </a:b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processes and tools.</a:t>
              </a:r>
            </a:p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endParaRPr lang="en-AU" sz="965" dirty="0">
                <a:solidFill>
                  <a:prstClr val="white"/>
                </a:solidFill>
                <a:latin typeface="Futura Std Light"/>
              </a:endParaRPr>
            </a:p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Better operational tools to operate in high DER world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1F37981-D60C-4ACF-BDD6-8167741E2EEA}"/>
                </a:ext>
              </a:extLst>
            </p:cNvPr>
            <p:cNvCxnSpPr>
              <a:cxnSpLocks/>
            </p:cNvCxnSpPr>
            <p:nvPr/>
          </p:nvCxnSpPr>
          <p:spPr>
            <a:xfrm>
              <a:off x="563749" y="3257087"/>
              <a:ext cx="9372764" cy="0"/>
            </a:xfrm>
            <a:prstGeom prst="line">
              <a:avLst/>
            </a:prstGeom>
            <a:solidFill>
              <a:schemeClr val="bg1"/>
            </a:solidFill>
            <a:ln w="15875" cap="rnd" cmpd="sng" algn="ctr">
              <a:solidFill>
                <a:schemeClr val="accent4"/>
              </a:solidFill>
              <a:prstDash val="solid"/>
              <a:round/>
            </a:ln>
            <a:effectLst/>
          </p:spPr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F0E8DE3-8EBC-4AE1-9971-EC890C2F2CE9}"/>
                </a:ext>
              </a:extLst>
            </p:cNvPr>
            <p:cNvSpPr txBox="1"/>
            <p:nvPr/>
          </p:nvSpPr>
          <p:spPr>
            <a:xfrm>
              <a:off x="777394" y="5849295"/>
              <a:ext cx="729367" cy="1942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801929">
                <a:lnSpc>
                  <a:spcPct val="90000"/>
                </a:lnSpc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1403" dirty="0">
                  <a:solidFill>
                    <a:prstClr val="white"/>
                  </a:solidFill>
                  <a:latin typeface="Futura Std Medium"/>
                </a:rPr>
                <a:t>Enablers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7CD29A5-60EC-41DC-9562-C8D6C0EF5F0A}"/>
                </a:ext>
              </a:extLst>
            </p:cNvPr>
            <p:cNvCxnSpPr>
              <a:cxnSpLocks/>
            </p:cNvCxnSpPr>
            <p:nvPr/>
          </p:nvCxnSpPr>
          <p:spPr>
            <a:xfrm>
              <a:off x="659524" y="5632229"/>
              <a:ext cx="9372764" cy="0"/>
            </a:xfrm>
            <a:prstGeom prst="line">
              <a:avLst/>
            </a:prstGeom>
            <a:solidFill>
              <a:schemeClr val="bg1"/>
            </a:solidFill>
            <a:ln w="15875" cap="rnd" cmpd="sng" algn="ctr">
              <a:solidFill>
                <a:schemeClr val="accent4"/>
              </a:solidFill>
              <a:prstDash val="solid"/>
              <a:round/>
            </a:ln>
            <a:effectLst/>
          </p:spPr>
        </p:cxn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24B5775-F7CD-4370-BC01-BE52978A2760}"/>
                </a:ext>
              </a:extLst>
            </p:cNvPr>
            <p:cNvSpPr/>
            <p:nvPr/>
          </p:nvSpPr>
          <p:spPr>
            <a:xfrm>
              <a:off x="2120678" y="5738736"/>
              <a:ext cx="7926125" cy="189422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929"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Broader market evolution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E45D02E-C703-463C-8633-D0A20A71C876}"/>
                </a:ext>
              </a:extLst>
            </p:cNvPr>
            <p:cNvSpPr/>
            <p:nvPr/>
          </p:nvSpPr>
          <p:spPr>
            <a:xfrm>
              <a:off x="2136224" y="6003007"/>
              <a:ext cx="7926125" cy="189422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01929"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 Digitalisation (including cyber security) 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80EDBEF-C539-41AF-A870-150C2530B7B4}"/>
                </a:ext>
              </a:extLst>
            </p:cNvPr>
            <p:cNvGrpSpPr/>
            <p:nvPr/>
          </p:nvGrpSpPr>
          <p:grpSpPr>
            <a:xfrm>
              <a:off x="5195228" y="2323746"/>
              <a:ext cx="301356" cy="308679"/>
              <a:chOff x="7759700" y="3130551"/>
              <a:chExt cx="392112" cy="401638"/>
            </a:xfrm>
          </p:grpSpPr>
          <p:sp>
            <p:nvSpPr>
              <p:cNvPr id="98" name="Rectangle 272">
                <a:extLst>
                  <a:ext uri="{FF2B5EF4-FFF2-40B4-BE49-F238E27FC236}">
                    <a16:creationId xmlns:a16="http://schemas.microsoft.com/office/drawing/2014/main" id="{A0C36AD8-75C6-4DEF-BFEE-ED0AF0B7D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9700" y="3273426"/>
                <a:ext cx="71437" cy="177800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99" name="Rectangle 273">
                <a:extLst>
                  <a:ext uri="{FF2B5EF4-FFF2-40B4-BE49-F238E27FC236}">
                    <a16:creationId xmlns:a16="http://schemas.microsoft.com/office/drawing/2014/main" id="{BBE01021-7B22-4AD3-99C2-032D0741E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7650" y="3184526"/>
                <a:ext cx="71437" cy="195263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00" name="Rectangle 274">
                <a:extLst>
                  <a:ext uri="{FF2B5EF4-FFF2-40B4-BE49-F238E27FC236}">
                    <a16:creationId xmlns:a16="http://schemas.microsoft.com/office/drawing/2014/main" id="{DCEDE227-23BC-4CD4-9A6B-7CCBE1A43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4013" y="3273426"/>
                <a:ext cx="71437" cy="187325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01" name="Rectangle 275">
                <a:extLst>
                  <a:ext uri="{FF2B5EF4-FFF2-40B4-BE49-F238E27FC236}">
                    <a16:creationId xmlns:a16="http://schemas.microsoft.com/office/drawing/2014/main" id="{B8DF13B4-04D8-43C8-A642-3C97EF961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0375" y="3236913"/>
                <a:ext cx="71437" cy="142875"/>
              </a:xfrm>
              <a:prstGeom prst="rect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02" name="Line 276">
                <a:extLst>
                  <a:ext uri="{FF2B5EF4-FFF2-40B4-BE49-F238E27FC236}">
                    <a16:creationId xmlns:a16="http://schemas.microsoft.com/office/drawing/2014/main" id="{76A86FA3-0AE1-4149-A7AB-DD113D5435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201988"/>
                <a:ext cx="0" cy="71438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03" name="Line 277">
                <a:extLst>
                  <a:ext uri="{FF2B5EF4-FFF2-40B4-BE49-F238E27FC236}">
                    <a16:creationId xmlns:a16="http://schemas.microsoft.com/office/drawing/2014/main" id="{D0916FF0-0B3B-4429-8150-0A349FE7C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6213" y="3451226"/>
                <a:ext cx="0" cy="71438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04" name="Line 278">
                <a:extLst>
                  <a:ext uri="{FF2B5EF4-FFF2-40B4-BE49-F238E27FC236}">
                    <a16:creationId xmlns:a16="http://schemas.microsoft.com/office/drawing/2014/main" id="{812638E6-6F33-432F-AA49-56D82B4F0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02575" y="3130551"/>
                <a:ext cx="0" cy="53975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05" name="Line 279">
                <a:extLst>
                  <a:ext uri="{FF2B5EF4-FFF2-40B4-BE49-F238E27FC236}">
                    <a16:creationId xmlns:a16="http://schemas.microsoft.com/office/drawing/2014/main" id="{4D4D705F-C3C3-4A47-98CE-753FB40D2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02575" y="3379788"/>
                <a:ext cx="0" cy="71438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06" name="Line 280">
                <a:extLst>
                  <a:ext uri="{FF2B5EF4-FFF2-40B4-BE49-F238E27FC236}">
                    <a16:creationId xmlns:a16="http://schemas.microsoft.com/office/drawing/2014/main" id="{4E827E78-8A8A-4136-935D-F33811CCD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0525" y="3219451"/>
                <a:ext cx="0" cy="53975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07" name="Line 281">
                <a:extLst>
                  <a:ext uri="{FF2B5EF4-FFF2-40B4-BE49-F238E27FC236}">
                    <a16:creationId xmlns:a16="http://schemas.microsoft.com/office/drawing/2014/main" id="{DAE3B724-B98D-43B3-BB3F-AE7CF68BDC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0525" y="3460751"/>
                <a:ext cx="0" cy="71438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08" name="Line 282">
                <a:extLst>
                  <a:ext uri="{FF2B5EF4-FFF2-40B4-BE49-F238E27FC236}">
                    <a16:creationId xmlns:a16="http://schemas.microsoft.com/office/drawing/2014/main" id="{D68DC38F-0FA8-489C-9E41-C4ED381C6D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16888" y="3184526"/>
                <a:ext cx="0" cy="52388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09" name="Line 283">
                <a:extLst>
                  <a:ext uri="{FF2B5EF4-FFF2-40B4-BE49-F238E27FC236}">
                    <a16:creationId xmlns:a16="http://schemas.microsoft.com/office/drawing/2014/main" id="{7D20BCB3-2E0B-449E-9970-2AEA71BD6E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16888" y="3379788"/>
                <a:ext cx="0" cy="71438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93E62DD-55F4-4527-8A90-92829A47F89A}"/>
                </a:ext>
              </a:extLst>
            </p:cNvPr>
            <p:cNvGrpSpPr/>
            <p:nvPr/>
          </p:nvGrpSpPr>
          <p:grpSpPr>
            <a:xfrm>
              <a:off x="3741267" y="2374989"/>
              <a:ext cx="316000" cy="206193"/>
              <a:chOff x="9107488" y="1778000"/>
              <a:chExt cx="411163" cy="268288"/>
            </a:xfrm>
          </p:grpSpPr>
          <p:sp>
            <p:nvSpPr>
              <p:cNvPr id="131" name="Freeform 41">
                <a:extLst>
                  <a:ext uri="{FF2B5EF4-FFF2-40B4-BE49-F238E27FC236}">
                    <a16:creationId xmlns:a16="http://schemas.microsoft.com/office/drawing/2014/main" id="{6C47B361-70FF-4646-87C9-BB4FC46CD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7488" y="1785938"/>
                <a:ext cx="36513" cy="53975"/>
              </a:xfrm>
              <a:custGeom>
                <a:avLst/>
                <a:gdLst>
                  <a:gd name="T0" fmla="*/ 37 w 50"/>
                  <a:gd name="T1" fmla="*/ 75 h 75"/>
                  <a:gd name="T2" fmla="*/ 12 w 50"/>
                  <a:gd name="T3" fmla="*/ 75 h 75"/>
                  <a:gd name="T4" fmla="*/ 0 w 50"/>
                  <a:gd name="T5" fmla="*/ 63 h 75"/>
                  <a:gd name="T6" fmla="*/ 0 w 50"/>
                  <a:gd name="T7" fmla="*/ 13 h 75"/>
                  <a:gd name="T8" fmla="*/ 12 w 50"/>
                  <a:gd name="T9" fmla="*/ 0 h 75"/>
                  <a:gd name="T10" fmla="*/ 37 w 50"/>
                  <a:gd name="T11" fmla="*/ 0 h 75"/>
                  <a:gd name="T12" fmla="*/ 50 w 50"/>
                  <a:gd name="T13" fmla="*/ 13 h 75"/>
                  <a:gd name="T14" fmla="*/ 50 w 50"/>
                  <a:gd name="T15" fmla="*/ 63 h 75"/>
                  <a:gd name="T16" fmla="*/ 37 w 5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5">
                    <a:moveTo>
                      <a:pt x="37" y="75"/>
                    </a:moveTo>
                    <a:lnTo>
                      <a:pt x="12" y="75"/>
                    </a:lnTo>
                    <a:cubicBezTo>
                      <a:pt x="5" y="75"/>
                      <a:pt x="0" y="69"/>
                      <a:pt x="0" y="63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2" y="0"/>
                    </a:cubicBezTo>
                    <a:lnTo>
                      <a:pt x="37" y="0"/>
                    </a:lnTo>
                    <a:cubicBezTo>
                      <a:pt x="44" y="0"/>
                      <a:pt x="50" y="6"/>
                      <a:pt x="50" y="13"/>
                    </a:cubicBezTo>
                    <a:lnTo>
                      <a:pt x="50" y="63"/>
                    </a:lnTo>
                    <a:cubicBezTo>
                      <a:pt x="50" y="69"/>
                      <a:pt x="44" y="75"/>
                      <a:pt x="37" y="7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32" name="Freeform 42">
                <a:extLst>
                  <a:ext uri="{FF2B5EF4-FFF2-40B4-BE49-F238E27FC236}">
                    <a16:creationId xmlns:a16="http://schemas.microsoft.com/office/drawing/2014/main" id="{405279DE-19BC-4B22-908C-CE95506D0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8313" y="1785938"/>
                <a:ext cx="36513" cy="53975"/>
              </a:xfrm>
              <a:custGeom>
                <a:avLst/>
                <a:gdLst>
                  <a:gd name="T0" fmla="*/ 50 w 50"/>
                  <a:gd name="T1" fmla="*/ 75 h 75"/>
                  <a:gd name="T2" fmla="*/ 50 w 50"/>
                  <a:gd name="T3" fmla="*/ 13 h 75"/>
                  <a:gd name="T4" fmla="*/ 37 w 50"/>
                  <a:gd name="T5" fmla="*/ 0 h 75"/>
                  <a:gd name="T6" fmla="*/ 12 w 50"/>
                  <a:gd name="T7" fmla="*/ 0 h 75"/>
                  <a:gd name="T8" fmla="*/ 0 w 50"/>
                  <a:gd name="T9" fmla="*/ 13 h 75"/>
                  <a:gd name="T10" fmla="*/ 0 w 50"/>
                  <a:gd name="T11" fmla="*/ 3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5">
                    <a:moveTo>
                      <a:pt x="50" y="75"/>
                    </a:moveTo>
                    <a:lnTo>
                      <a:pt x="50" y="13"/>
                    </a:lnTo>
                    <a:cubicBezTo>
                      <a:pt x="50" y="6"/>
                      <a:pt x="44" y="0"/>
                      <a:pt x="37" y="0"/>
                    </a:cubicBezTo>
                    <a:lnTo>
                      <a:pt x="12" y="0"/>
                    </a:lnTo>
                    <a:cubicBezTo>
                      <a:pt x="5" y="0"/>
                      <a:pt x="0" y="6"/>
                      <a:pt x="0" y="13"/>
                    </a:cubicBezTo>
                    <a:lnTo>
                      <a:pt x="0" y="38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33" name="Freeform 43">
                <a:extLst>
                  <a:ext uri="{FF2B5EF4-FFF2-40B4-BE49-F238E27FC236}">
                    <a16:creationId xmlns:a16="http://schemas.microsoft.com/office/drawing/2014/main" id="{A9C8330E-9DF2-493A-ABA5-6D0CC48F0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2901" y="1785938"/>
                <a:ext cx="36513" cy="53975"/>
              </a:xfrm>
              <a:custGeom>
                <a:avLst/>
                <a:gdLst>
                  <a:gd name="T0" fmla="*/ 50 w 50"/>
                  <a:gd name="T1" fmla="*/ 38 h 75"/>
                  <a:gd name="T2" fmla="*/ 50 w 50"/>
                  <a:gd name="T3" fmla="*/ 13 h 75"/>
                  <a:gd name="T4" fmla="*/ 37 w 50"/>
                  <a:gd name="T5" fmla="*/ 0 h 75"/>
                  <a:gd name="T6" fmla="*/ 12 w 50"/>
                  <a:gd name="T7" fmla="*/ 0 h 75"/>
                  <a:gd name="T8" fmla="*/ 0 w 50"/>
                  <a:gd name="T9" fmla="*/ 13 h 75"/>
                  <a:gd name="T10" fmla="*/ 0 w 50"/>
                  <a:gd name="T1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75">
                    <a:moveTo>
                      <a:pt x="50" y="38"/>
                    </a:moveTo>
                    <a:lnTo>
                      <a:pt x="50" y="13"/>
                    </a:lnTo>
                    <a:cubicBezTo>
                      <a:pt x="50" y="6"/>
                      <a:pt x="44" y="0"/>
                      <a:pt x="37" y="0"/>
                    </a:cubicBezTo>
                    <a:lnTo>
                      <a:pt x="12" y="0"/>
                    </a:lnTo>
                    <a:cubicBezTo>
                      <a:pt x="5" y="0"/>
                      <a:pt x="0" y="6"/>
                      <a:pt x="0" y="13"/>
                    </a:cubicBezTo>
                    <a:lnTo>
                      <a:pt x="0" y="75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34" name="Freeform 44">
                <a:extLst>
                  <a:ext uri="{FF2B5EF4-FFF2-40B4-BE49-F238E27FC236}">
                    <a16:creationId xmlns:a16="http://schemas.microsoft.com/office/drawing/2014/main" id="{AC8DB036-67DA-4964-9057-E66369C33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7688" y="1884363"/>
                <a:ext cx="36513" cy="53975"/>
              </a:xfrm>
              <a:custGeom>
                <a:avLst/>
                <a:gdLst>
                  <a:gd name="T0" fmla="*/ 13 w 50"/>
                  <a:gd name="T1" fmla="*/ 0 h 75"/>
                  <a:gd name="T2" fmla="*/ 38 w 50"/>
                  <a:gd name="T3" fmla="*/ 0 h 75"/>
                  <a:gd name="T4" fmla="*/ 50 w 50"/>
                  <a:gd name="T5" fmla="*/ 12 h 75"/>
                  <a:gd name="T6" fmla="*/ 50 w 50"/>
                  <a:gd name="T7" fmla="*/ 62 h 75"/>
                  <a:gd name="T8" fmla="*/ 38 w 50"/>
                  <a:gd name="T9" fmla="*/ 75 h 75"/>
                  <a:gd name="T10" fmla="*/ 13 w 50"/>
                  <a:gd name="T11" fmla="*/ 75 h 75"/>
                  <a:gd name="T12" fmla="*/ 0 w 50"/>
                  <a:gd name="T13" fmla="*/ 62 h 75"/>
                  <a:gd name="T14" fmla="*/ 0 w 50"/>
                  <a:gd name="T15" fmla="*/ 12 h 75"/>
                  <a:gd name="T16" fmla="*/ 13 w 50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5">
                    <a:moveTo>
                      <a:pt x="13" y="0"/>
                    </a:moveTo>
                    <a:lnTo>
                      <a:pt x="38" y="0"/>
                    </a:lnTo>
                    <a:cubicBezTo>
                      <a:pt x="44" y="0"/>
                      <a:pt x="50" y="5"/>
                      <a:pt x="50" y="12"/>
                    </a:cubicBezTo>
                    <a:lnTo>
                      <a:pt x="50" y="62"/>
                    </a:lnTo>
                    <a:cubicBezTo>
                      <a:pt x="50" y="69"/>
                      <a:pt x="44" y="75"/>
                      <a:pt x="38" y="75"/>
                    </a:cubicBezTo>
                    <a:lnTo>
                      <a:pt x="13" y="75"/>
                    </a:lnTo>
                    <a:cubicBezTo>
                      <a:pt x="6" y="75"/>
                      <a:pt x="0" y="69"/>
                      <a:pt x="0" y="62"/>
                    </a:cubicBezTo>
                    <a:lnTo>
                      <a:pt x="0" y="12"/>
                    </a:lnTo>
                    <a:cubicBezTo>
                      <a:pt x="0" y="5"/>
                      <a:pt x="6" y="0"/>
                      <a:pt x="13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35" name="Freeform 45">
                <a:extLst>
                  <a:ext uri="{FF2B5EF4-FFF2-40B4-BE49-F238E27FC236}">
                    <a16:creationId xmlns:a16="http://schemas.microsoft.com/office/drawing/2014/main" id="{B55C33EC-1771-4C08-89F8-24206710D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7688" y="1982788"/>
                <a:ext cx="36513" cy="53975"/>
              </a:xfrm>
              <a:custGeom>
                <a:avLst/>
                <a:gdLst>
                  <a:gd name="T0" fmla="*/ 0 w 50"/>
                  <a:gd name="T1" fmla="*/ 25 h 75"/>
                  <a:gd name="T2" fmla="*/ 0 w 50"/>
                  <a:gd name="T3" fmla="*/ 13 h 75"/>
                  <a:gd name="T4" fmla="*/ 13 w 50"/>
                  <a:gd name="T5" fmla="*/ 0 h 75"/>
                  <a:gd name="T6" fmla="*/ 38 w 50"/>
                  <a:gd name="T7" fmla="*/ 0 h 75"/>
                  <a:gd name="T8" fmla="*/ 50 w 50"/>
                  <a:gd name="T9" fmla="*/ 13 h 75"/>
                  <a:gd name="T10" fmla="*/ 50 w 50"/>
                  <a:gd name="T11" fmla="*/ 63 h 75"/>
                  <a:gd name="T12" fmla="*/ 38 w 50"/>
                  <a:gd name="T13" fmla="*/ 75 h 75"/>
                  <a:gd name="T14" fmla="*/ 25 w 50"/>
                  <a:gd name="T1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75">
                    <a:moveTo>
                      <a:pt x="0" y="25"/>
                    </a:move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lnTo>
                      <a:pt x="38" y="0"/>
                    </a:lnTo>
                    <a:cubicBezTo>
                      <a:pt x="44" y="0"/>
                      <a:pt x="50" y="6"/>
                      <a:pt x="50" y="13"/>
                    </a:cubicBezTo>
                    <a:lnTo>
                      <a:pt x="50" y="63"/>
                    </a:lnTo>
                    <a:cubicBezTo>
                      <a:pt x="50" y="69"/>
                      <a:pt x="44" y="75"/>
                      <a:pt x="38" y="75"/>
                    </a:cubicBezTo>
                    <a:lnTo>
                      <a:pt x="25" y="75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36" name="Line 46">
                <a:extLst>
                  <a:ext uri="{FF2B5EF4-FFF2-40B4-BE49-F238E27FC236}">
                    <a16:creationId xmlns:a16="http://schemas.microsoft.com/office/drawing/2014/main" id="{A9688F38-C2DD-4D0E-911E-FFB972BEF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88451" y="1778000"/>
                <a:ext cx="0" cy="71437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37" name="Line 47">
                <a:extLst>
                  <a:ext uri="{FF2B5EF4-FFF2-40B4-BE49-F238E27FC236}">
                    <a16:creationId xmlns:a16="http://schemas.microsoft.com/office/drawing/2014/main" id="{C1EDDD6F-AAA6-45A5-95E4-5D7C1B41B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13863" y="1778000"/>
                <a:ext cx="0" cy="34925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38" name="Line 48">
                <a:extLst>
                  <a:ext uri="{FF2B5EF4-FFF2-40B4-BE49-F238E27FC236}">
                    <a16:creationId xmlns:a16="http://schemas.microsoft.com/office/drawing/2014/main" id="{C310DE86-3B8C-476A-B657-BBC36ABEC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18651" y="1876425"/>
                <a:ext cx="0" cy="71437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39" name="Line 49">
                <a:extLst>
                  <a:ext uri="{FF2B5EF4-FFF2-40B4-BE49-F238E27FC236}">
                    <a16:creationId xmlns:a16="http://schemas.microsoft.com/office/drawing/2014/main" id="{111FE712-4CAF-4152-9BB5-64577EF00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18651" y="1974850"/>
                <a:ext cx="0" cy="71437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40" name="Freeform 50">
                <a:extLst>
                  <a:ext uri="{FF2B5EF4-FFF2-40B4-BE49-F238E27FC236}">
                    <a16:creationId xmlns:a16="http://schemas.microsoft.com/office/drawing/2014/main" id="{E48362F5-6A3C-4056-B597-18747BF42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3726" y="1785938"/>
                <a:ext cx="34925" cy="53975"/>
              </a:xfrm>
              <a:custGeom>
                <a:avLst/>
                <a:gdLst>
                  <a:gd name="T0" fmla="*/ 37 w 50"/>
                  <a:gd name="T1" fmla="*/ 75 h 75"/>
                  <a:gd name="T2" fmla="*/ 12 w 50"/>
                  <a:gd name="T3" fmla="*/ 75 h 75"/>
                  <a:gd name="T4" fmla="*/ 0 w 50"/>
                  <a:gd name="T5" fmla="*/ 63 h 75"/>
                  <a:gd name="T6" fmla="*/ 0 w 50"/>
                  <a:gd name="T7" fmla="*/ 13 h 75"/>
                  <a:gd name="T8" fmla="*/ 12 w 50"/>
                  <a:gd name="T9" fmla="*/ 0 h 75"/>
                  <a:gd name="T10" fmla="*/ 37 w 50"/>
                  <a:gd name="T11" fmla="*/ 0 h 75"/>
                  <a:gd name="T12" fmla="*/ 50 w 50"/>
                  <a:gd name="T13" fmla="*/ 13 h 75"/>
                  <a:gd name="T14" fmla="*/ 50 w 50"/>
                  <a:gd name="T15" fmla="*/ 63 h 75"/>
                  <a:gd name="T16" fmla="*/ 37 w 5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5">
                    <a:moveTo>
                      <a:pt x="37" y="75"/>
                    </a:moveTo>
                    <a:lnTo>
                      <a:pt x="12" y="75"/>
                    </a:lnTo>
                    <a:cubicBezTo>
                      <a:pt x="5" y="75"/>
                      <a:pt x="0" y="69"/>
                      <a:pt x="0" y="63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2" y="0"/>
                    </a:cubicBezTo>
                    <a:lnTo>
                      <a:pt x="37" y="0"/>
                    </a:lnTo>
                    <a:cubicBezTo>
                      <a:pt x="44" y="0"/>
                      <a:pt x="50" y="6"/>
                      <a:pt x="50" y="13"/>
                    </a:cubicBezTo>
                    <a:lnTo>
                      <a:pt x="50" y="63"/>
                    </a:lnTo>
                    <a:cubicBezTo>
                      <a:pt x="50" y="69"/>
                      <a:pt x="44" y="75"/>
                      <a:pt x="37" y="7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41" name="Line 51">
                <a:extLst>
                  <a:ext uri="{FF2B5EF4-FFF2-40B4-BE49-F238E27FC236}">
                    <a16:creationId xmlns:a16="http://schemas.microsoft.com/office/drawing/2014/main" id="{824496F8-744E-49D1-BB84-6BE860F9E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37688" y="1778000"/>
                <a:ext cx="0" cy="71437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42" name="Freeform 52">
                <a:extLst>
                  <a:ext uri="{FF2B5EF4-FFF2-40B4-BE49-F238E27FC236}">
                    <a16:creationId xmlns:a16="http://schemas.microsoft.com/office/drawing/2014/main" id="{48405E93-DC00-4341-8660-DC0A0572B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1938" y="1884363"/>
                <a:ext cx="36513" cy="53975"/>
              </a:xfrm>
              <a:custGeom>
                <a:avLst/>
                <a:gdLst>
                  <a:gd name="T0" fmla="*/ 38 w 50"/>
                  <a:gd name="T1" fmla="*/ 75 h 75"/>
                  <a:gd name="T2" fmla="*/ 13 w 50"/>
                  <a:gd name="T3" fmla="*/ 75 h 75"/>
                  <a:gd name="T4" fmla="*/ 0 w 50"/>
                  <a:gd name="T5" fmla="*/ 62 h 75"/>
                  <a:gd name="T6" fmla="*/ 0 w 50"/>
                  <a:gd name="T7" fmla="*/ 12 h 75"/>
                  <a:gd name="T8" fmla="*/ 13 w 50"/>
                  <a:gd name="T9" fmla="*/ 0 h 75"/>
                  <a:gd name="T10" fmla="*/ 38 w 50"/>
                  <a:gd name="T11" fmla="*/ 0 h 75"/>
                  <a:gd name="T12" fmla="*/ 50 w 50"/>
                  <a:gd name="T13" fmla="*/ 12 h 75"/>
                  <a:gd name="T14" fmla="*/ 50 w 50"/>
                  <a:gd name="T15" fmla="*/ 62 h 75"/>
                  <a:gd name="T16" fmla="*/ 38 w 50"/>
                  <a:gd name="T1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5">
                    <a:moveTo>
                      <a:pt x="38" y="75"/>
                    </a:moveTo>
                    <a:lnTo>
                      <a:pt x="13" y="75"/>
                    </a:lnTo>
                    <a:cubicBezTo>
                      <a:pt x="6" y="75"/>
                      <a:pt x="0" y="69"/>
                      <a:pt x="0" y="62"/>
                    </a:cubicBezTo>
                    <a:lnTo>
                      <a:pt x="0" y="12"/>
                    </a:lnTo>
                    <a:cubicBezTo>
                      <a:pt x="0" y="5"/>
                      <a:pt x="6" y="0"/>
                      <a:pt x="13" y="0"/>
                    </a:cubicBezTo>
                    <a:lnTo>
                      <a:pt x="38" y="0"/>
                    </a:lnTo>
                    <a:cubicBezTo>
                      <a:pt x="44" y="0"/>
                      <a:pt x="50" y="5"/>
                      <a:pt x="50" y="12"/>
                    </a:cubicBezTo>
                    <a:lnTo>
                      <a:pt x="50" y="62"/>
                    </a:lnTo>
                    <a:cubicBezTo>
                      <a:pt x="50" y="69"/>
                      <a:pt x="44" y="75"/>
                      <a:pt x="38" y="75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43" name="Line 53">
                <a:extLst>
                  <a:ext uri="{FF2B5EF4-FFF2-40B4-BE49-F238E27FC236}">
                    <a16:creationId xmlns:a16="http://schemas.microsoft.com/office/drawing/2014/main" id="{D7AB405E-19D5-4AD3-AF7D-35552D7B9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07488" y="1876425"/>
                <a:ext cx="0" cy="71437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44" name="Freeform 54">
                <a:extLst>
                  <a:ext uri="{FF2B5EF4-FFF2-40B4-BE49-F238E27FC236}">
                    <a16:creationId xmlns:a16="http://schemas.microsoft.com/office/drawing/2014/main" id="{8D174D6C-B311-4090-8F7C-BAEC47DB0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7488" y="1982788"/>
                <a:ext cx="36513" cy="53975"/>
              </a:xfrm>
              <a:custGeom>
                <a:avLst/>
                <a:gdLst>
                  <a:gd name="T0" fmla="*/ 12 w 50"/>
                  <a:gd name="T1" fmla="*/ 0 h 75"/>
                  <a:gd name="T2" fmla="*/ 37 w 50"/>
                  <a:gd name="T3" fmla="*/ 0 h 75"/>
                  <a:gd name="T4" fmla="*/ 50 w 50"/>
                  <a:gd name="T5" fmla="*/ 13 h 75"/>
                  <a:gd name="T6" fmla="*/ 50 w 50"/>
                  <a:gd name="T7" fmla="*/ 63 h 75"/>
                  <a:gd name="T8" fmla="*/ 37 w 50"/>
                  <a:gd name="T9" fmla="*/ 75 h 75"/>
                  <a:gd name="T10" fmla="*/ 12 w 50"/>
                  <a:gd name="T11" fmla="*/ 75 h 75"/>
                  <a:gd name="T12" fmla="*/ 0 w 50"/>
                  <a:gd name="T13" fmla="*/ 63 h 75"/>
                  <a:gd name="T14" fmla="*/ 0 w 50"/>
                  <a:gd name="T15" fmla="*/ 13 h 75"/>
                  <a:gd name="T16" fmla="*/ 12 w 50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5">
                    <a:moveTo>
                      <a:pt x="12" y="0"/>
                    </a:moveTo>
                    <a:lnTo>
                      <a:pt x="37" y="0"/>
                    </a:lnTo>
                    <a:cubicBezTo>
                      <a:pt x="44" y="0"/>
                      <a:pt x="50" y="6"/>
                      <a:pt x="50" y="13"/>
                    </a:cubicBezTo>
                    <a:lnTo>
                      <a:pt x="50" y="63"/>
                    </a:lnTo>
                    <a:cubicBezTo>
                      <a:pt x="50" y="69"/>
                      <a:pt x="44" y="75"/>
                      <a:pt x="37" y="75"/>
                    </a:cubicBezTo>
                    <a:lnTo>
                      <a:pt x="12" y="75"/>
                    </a:lnTo>
                    <a:cubicBezTo>
                      <a:pt x="5" y="75"/>
                      <a:pt x="0" y="69"/>
                      <a:pt x="0" y="63"/>
                    </a:cubicBezTo>
                    <a:lnTo>
                      <a:pt x="0" y="13"/>
                    </a:lnTo>
                    <a:cubicBezTo>
                      <a:pt x="0" y="6"/>
                      <a:pt x="5" y="0"/>
                      <a:pt x="12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45" name="Freeform 55">
                <a:extLst>
                  <a:ext uri="{FF2B5EF4-FFF2-40B4-BE49-F238E27FC236}">
                    <a16:creationId xmlns:a16="http://schemas.microsoft.com/office/drawing/2014/main" id="{4C8FBD3C-6649-4BFC-B39E-CC5F28498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8313" y="2009775"/>
                <a:ext cx="36513" cy="26987"/>
              </a:xfrm>
              <a:custGeom>
                <a:avLst/>
                <a:gdLst>
                  <a:gd name="T0" fmla="*/ 50 w 50"/>
                  <a:gd name="T1" fmla="*/ 12 h 37"/>
                  <a:gd name="T2" fmla="*/ 50 w 50"/>
                  <a:gd name="T3" fmla="*/ 25 h 37"/>
                  <a:gd name="T4" fmla="*/ 37 w 50"/>
                  <a:gd name="T5" fmla="*/ 37 h 37"/>
                  <a:gd name="T6" fmla="*/ 12 w 50"/>
                  <a:gd name="T7" fmla="*/ 37 h 37"/>
                  <a:gd name="T8" fmla="*/ 0 w 50"/>
                  <a:gd name="T9" fmla="*/ 25 h 37"/>
                  <a:gd name="T10" fmla="*/ 0 w 50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7">
                    <a:moveTo>
                      <a:pt x="50" y="12"/>
                    </a:moveTo>
                    <a:lnTo>
                      <a:pt x="50" y="25"/>
                    </a:lnTo>
                    <a:cubicBezTo>
                      <a:pt x="50" y="31"/>
                      <a:pt x="44" y="37"/>
                      <a:pt x="37" y="37"/>
                    </a:cubicBezTo>
                    <a:lnTo>
                      <a:pt x="12" y="37"/>
                    </a:lnTo>
                    <a:cubicBezTo>
                      <a:pt x="5" y="37"/>
                      <a:pt x="0" y="31"/>
                      <a:pt x="0" y="25"/>
                    </a:cubicBez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46" name="Freeform 56">
                <a:extLst>
                  <a:ext uri="{FF2B5EF4-FFF2-40B4-BE49-F238E27FC236}">
                    <a16:creationId xmlns:a16="http://schemas.microsoft.com/office/drawing/2014/main" id="{2381659A-8F29-4D73-A7D8-E0CFC5CDA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7351" y="2009775"/>
                <a:ext cx="36513" cy="26987"/>
              </a:xfrm>
              <a:custGeom>
                <a:avLst/>
                <a:gdLst>
                  <a:gd name="T0" fmla="*/ 50 w 50"/>
                  <a:gd name="T1" fmla="*/ 0 h 37"/>
                  <a:gd name="T2" fmla="*/ 50 w 50"/>
                  <a:gd name="T3" fmla="*/ 25 h 37"/>
                  <a:gd name="T4" fmla="*/ 38 w 50"/>
                  <a:gd name="T5" fmla="*/ 37 h 37"/>
                  <a:gd name="T6" fmla="*/ 13 w 50"/>
                  <a:gd name="T7" fmla="*/ 37 h 37"/>
                  <a:gd name="T8" fmla="*/ 0 w 50"/>
                  <a:gd name="T9" fmla="*/ 25 h 37"/>
                  <a:gd name="T10" fmla="*/ 0 w 50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7">
                    <a:moveTo>
                      <a:pt x="50" y="0"/>
                    </a:moveTo>
                    <a:lnTo>
                      <a:pt x="50" y="25"/>
                    </a:lnTo>
                    <a:cubicBezTo>
                      <a:pt x="50" y="31"/>
                      <a:pt x="44" y="37"/>
                      <a:pt x="38" y="37"/>
                    </a:cubicBezTo>
                    <a:lnTo>
                      <a:pt x="13" y="37"/>
                    </a:lnTo>
                    <a:cubicBezTo>
                      <a:pt x="6" y="37"/>
                      <a:pt x="0" y="31"/>
                      <a:pt x="0" y="25"/>
                    </a:cubicBez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47" name="Line 57">
                <a:extLst>
                  <a:ext uri="{FF2B5EF4-FFF2-40B4-BE49-F238E27FC236}">
                    <a16:creationId xmlns:a16="http://schemas.microsoft.com/office/drawing/2014/main" id="{5EC4024C-2FCA-40C3-A624-B82409AA6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88451" y="1974850"/>
                <a:ext cx="0" cy="71437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48" name="Line 58">
                <a:extLst>
                  <a:ext uri="{FF2B5EF4-FFF2-40B4-BE49-F238E27FC236}">
                    <a16:creationId xmlns:a16="http://schemas.microsoft.com/office/drawing/2014/main" id="{9958CD02-2C3E-49DD-9A8B-2AB71D751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32901" y="1982788"/>
                <a:ext cx="0" cy="6350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49" name="Oval 59">
                <a:extLst>
                  <a:ext uri="{FF2B5EF4-FFF2-40B4-BE49-F238E27FC236}">
                    <a16:creationId xmlns:a16="http://schemas.microsoft.com/office/drawing/2014/main" id="{4AA7A0C0-FB98-4C3F-A32A-EF5609CC3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2901" y="1831975"/>
                <a:ext cx="161925" cy="160337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50" name="Freeform 60">
                <a:extLst>
                  <a:ext uri="{FF2B5EF4-FFF2-40B4-BE49-F238E27FC236}">
                    <a16:creationId xmlns:a16="http://schemas.microsoft.com/office/drawing/2014/main" id="{D54E1B58-C390-4840-8708-A02A0BAE7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3863" y="1884363"/>
                <a:ext cx="34925" cy="53975"/>
              </a:xfrm>
              <a:custGeom>
                <a:avLst/>
                <a:gdLst>
                  <a:gd name="T0" fmla="*/ 13 w 50"/>
                  <a:gd name="T1" fmla="*/ 0 h 75"/>
                  <a:gd name="T2" fmla="*/ 38 w 50"/>
                  <a:gd name="T3" fmla="*/ 0 h 75"/>
                  <a:gd name="T4" fmla="*/ 50 w 50"/>
                  <a:gd name="T5" fmla="*/ 12 h 75"/>
                  <a:gd name="T6" fmla="*/ 50 w 50"/>
                  <a:gd name="T7" fmla="*/ 62 h 75"/>
                  <a:gd name="T8" fmla="*/ 38 w 50"/>
                  <a:gd name="T9" fmla="*/ 75 h 75"/>
                  <a:gd name="T10" fmla="*/ 13 w 50"/>
                  <a:gd name="T11" fmla="*/ 75 h 75"/>
                  <a:gd name="T12" fmla="*/ 0 w 50"/>
                  <a:gd name="T13" fmla="*/ 62 h 75"/>
                  <a:gd name="T14" fmla="*/ 0 w 50"/>
                  <a:gd name="T15" fmla="*/ 12 h 75"/>
                  <a:gd name="T16" fmla="*/ 13 w 50"/>
                  <a:gd name="T1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5">
                    <a:moveTo>
                      <a:pt x="13" y="0"/>
                    </a:moveTo>
                    <a:lnTo>
                      <a:pt x="38" y="0"/>
                    </a:lnTo>
                    <a:cubicBezTo>
                      <a:pt x="44" y="0"/>
                      <a:pt x="50" y="5"/>
                      <a:pt x="50" y="12"/>
                    </a:cubicBezTo>
                    <a:lnTo>
                      <a:pt x="50" y="62"/>
                    </a:lnTo>
                    <a:cubicBezTo>
                      <a:pt x="50" y="69"/>
                      <a:pt x="44" y="75"/>
                      <a:pt x="38" y="75"/>
                    </a:cubicBezTo>
                    <a:lnTo>
                      <a:pt x="13" y="75"/>
                    </a:lnTo>
                    <a:cubicBezTo>
                      <a:pt x="6" y="75"/>
                      <a:pt x="0" y="69"/>
                      <a:pt x="0" y="62"/>
                    </a:cubicBezTo>
                    <a:lnTo>
                      <a:pt x="0" y="12"/>
                    </a:lnTo>
                    <a:cubicBezTo>
                      <a:pt x="0" y="5"/>
                      <a:pt x="6" y="0"/>
                      <a:pt x="13" y="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51" name="Line 61">
                <a:extLst>
                  <a:ext uri="{FF2B5EF4-FFF2-40B4-BE49-F238E27FC236}">
                    <a16:creationId xmlns:a16="http://schemas.microsoft.com/office/drawing/2014/main" id="{F62C5B1B-C723-4ECF-B225-E7DDA862F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7351" y="1876425"/>
                <a:ext cx="0" cy="71437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52" name="Line 62">
                <a:extLst>
                  <a:ext uri="{FF2B5EF4-FFF2-40B4-BE49-F238E27FC236}">
                    <a16:creationId xmlns:a16="http://schemas.microsoft.com/office/drawing/2014/main" id="{326DB5F3-DC80-4269-B0F1-6A274B70BC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66251" y="1965325"/>
                <a:ext cx="71438" cy="71437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8A0B71E2-D09E-4995-81DB-A4B2A175C8EA}"/>
                </a:ext>
              </a:extLst>
            </p:cNvPr>
            <p:cNvGrpSpPr/>
            <p:nvPr/>
          </p:nvGrpSpPr>
          <p:grpSpPr>
            <a:xfrm>
              <a:off x="8081186" y="2326797"/>
              <a:ext cx="315998" cy="302577"/>
              <a:chOff x="6249988" y="3857625"/>
              <a:chExt cx="411163" cy="393700"/>
            </a:xfrm>
          </p:grpSpPr>
          <p:sp>
            <p:nvSpPr>
              <p:cNvPr id="154" name="Freeform 179">
                <a:extLst>
                  <a:ext uri="{FF2B5EF4-FFF2-40B4-BE49-F238E27FC236}">
                    <a16:creationId xmlns:a16="http://schemas.microsoft.com/office/drawing/2014/main" id="{D3CCC018-0432-4832-BED1-7BC69E996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4451" y="4010025"/>
                <a:ext cx="104775" cy="104775"/>
              </a:xfrm>
              <a:custGeom>
                <a:avLst/>
                <a:gdLst>
                  <a:gd name="T0" fmla="*/ 147 w 147"/>
                  <a:gd name="T1" fmla="*/ 62 h 146"/>
                  <a:gd name="T2" fmla="*/ 40 w 147"/>
                  <a:gd name="T3" fmla="*/ 106 h 146"/>
                  <a:gd name="T4" fmla="*/ 84 w 147"/>
                  <a:gd name="T5" fmla="*/ 0 h 146"/>
                  <a:gd name="T6" fmla="*/ 147 w 147"/>
                  <a:gd name="T7" fmla="*/ 6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" h="146">
                    <a:moveTo>
                      <a:pt x="147" y="62"/>
                    </a:moveTo>
                    <a:cubicBezTo>
                      <a:pt x="147" y="118"/>
                      <a:pt x="79" y="146"/>
                      <a:pt x="40" y="106"/>
                    </a:cubicBezTo>
                    <a:cubicBezTo>
                      <a:pt x="0" y="67"/>
                      <a:pt x="28" y="0"/>
                      <a:pt x="84" y="0"/>
                    </a:cubicBezTo>
                    <a:cubicBezTo>
                      <a:pt x="119" y="0"/>
                      <a:pt x="147" y="27"/>
                      <a:pt x="147" y="62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55" name="Freeform 180">
                <a:extLst>
                  <a:ext uri="{FF2B5EF4-FFF2-40B4-BE49-F238E27FC236}">
                    <a16:creationId xmlns:a16="http://schemas.microsoft.com/office/drawing/2014/main" id="{FE7CBE98-512F-4F84-848F-DC6050EDA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6976" y="3965575"/>
                <a:ext cx="384175" cy="285750"/>
              </a:xfrm>
              <a:custGeom>
                <a:avLst/>
                <a:gdLst>
                  <a:gd name="T0" fmla="*/ 149 w 538"/>
                  <a:gd name="T1" fmla="*/ 0 h 399"/>
                  <a:gd name="T2" fmla="*/ 120 w 538"/>
                  <a:gd name="T3" fmla="*/ 31 h 399"/>
                  <a:gd name="T4" fmla="*/ 82 w 538"/>
                  <a:gd name="T5" fmla="*/ 19 h 399"/>
                  <a:gd name="T6" fmla="*/ 57 w 538"/>
                  <a:gd name="T7" fmla="*/ 79 h 399"/>
                  <a:gd name="T8" fmla="*/ 92 w 538"/>
                  <a:gd name="T9" fmla="*/ 96 h 399"/>
                  <a:gd name="T10" fmla="*/ 92 w 538"/>
                  <a:gd name="T11" fmla="*/ 148 h 399"/>
                  <a:gd name="T12" fmla="*/ 57 w 538"/>
                  <a:gd name="T13" fmla="*/ 165 h 399"/>
                  <a:gd name="T14" fmla="*/ 82 w 538"/>
                  <a:gd name="T15" fmla="*/ 226 h 399"/>
                  <a:gd name="T16" fmla="*/ 120 w 538"/>
                  <a:gd name="T17" fmla="*/ 214 h 399"/>
                  <a:gd name="T18" fmla="*/ 156 w 538"/>
                  <a:gd name="T19" fmla="*/ 250 h 399"/>
                  <a:gd name="T20" fmla="*/ 144 w 538"/>
                  <a:gd name="T21" fmla="*/ 287 h 399"/>
                  <a:gd name="T22" fmla="*/ 204 w 538"/>
                  <a:gd name="T23" fmla="*/ 312 h 399"/>
                  <a:gd name="T24" fmla="*/ 222 w 538"/>
                  <a:gd name="T25" fmla="*/ 277 h 399"/>
                  <a:gd name="T26" fmla="*/ 325 w 538"/>
                  <a:gd name="T27" fmla="*/ 287 h 399"/>
                  <a:gd name="T28" fmla="*/ 450 w 538"/>
                  <a:gd name="T29" fmla="*/ 287 h 399"/>
                  <a:gd name="T30" fmla="*/ 450 w 538"/>
                  <a:gd name="T31" fmla="*/ 262 h 399"/>
                  <a:gd name="T32" fmla="*/ 538 w 538"/>
                  <a:gd name="T33" fmla="*/ 324 h 399"/>
                  <a:gd name="T34" fmla="*/ 450 w 538"/>
                  <a:gd name="T35" fmla="*/ 399 h 399"/>
                  <a:gd name="T36" fmla="*/ 450 w 538"/>
                  <a:gd name="T37" fmla="*/ 374 h 399"/>
                  <a:gd name="T38" fmla="*/ 238 w 538"/>
                  <a:gd name="T39" fmla="*/ 374 h 399"/>
                  <a:gd name="T40" fmla="*/ 0 w 538"/>
                  <a:gd name="T41" fmla="*/ 138 h 399"/>
                  <a:gd name="T42" fmla="*/ 3 w 538"/>
                  <a:gd name="T43" fmla="*/ 100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8" h="399">
                    <a:moveTo>
                      <a:pt x="149" y="0"/>
                    </a:moveTo>
                    <a:cubicBezTo>
                      <a:pt x="138" y="9"/>
                      <a:pt x="128" y="19"/>
                      <a:pt x="120" y="31"/>
                    </a:cubicBezTo>
                    <a:lnTo>
                      <a:pt x="82" y="19"/>
                    </a:lnTo>
                    <a:lnTo>
                      <a:pt x="57" y="79"/>
                    </a:lnTo>
                    <a:lnTo>
                      <a:pt x="92" y="96"/>
                    </a:lnTo>
                    <a:cubicBezTo>
                      <a:pt x="89" y="114"/>
                      <a:pt x="89" y="131"/>
                      <a:pt x="92" y="148"/>
                    </a:cubicBezTo>
                    <a:lnTo>
                      <a:pt x="57" y="165"/>
                    </a:lnTo>
                    <a:lnTo>
                      <a:pt x="82" y="226"/>
                    </a:lnTo>
                    <a:lnTo>
                      <a:pt x="120" y="214"/>
                    </a:lnTo>
                    <a:cubicBezTo>
                      <a:pt x="130" y="228"/>
                      <a:pt x="142" y="240"/>
                      <a:pt x="156" y="250"/>
                    </a:cubicBezTo>
                    <a:lnTo>
                      <a:pt x="144" y="287"/>
                    </a:lnTo>
                    <a:lnTo>
                      <a:pt x="204" y="312"/>
                    </a:lnTo>
                    <a:lnTo>
                      <a:pt x="222" y="277"/>
                    </a:lnTo>
                    <a:cubicBezTo>
                      <a:pt x="245" y="285"/>
                      <a:pt x="302" y="287"/>
                      <a:pt x="325" y="287"/>
                    </a:cubicBezTo>
                    <a:lnTo>
                      <a:pt x="450" y="287"/>
                    </a:lnTo>
                    <a:lnTo>
                      <a:pt x="450" y="262"/>
                    </a:lnTo>
                    <a:lnTo>
                      <a:pt x="538" y="324"/>
                    </a:lnTo>
                    <a:lnTo>
                      <a:pt x="450" y="399"/>
                    </a:lnTo>
                    <a:lnTo>
                      <a:pt x="450" y="374"/>
                    </a:lnTo>
                    <a:lnTo>
                      <a:pt x="238" y="374"/>
                    </a:lnTo>
                    <a:cubicBezTo>
                      <a:pt x="107" y="374"/>
                      <a:pt x="0" y="268"/>
                      <a:pt x="0" y="138"/>
                    </a:cubicBezTo>
                    <a:cubicBezTo>
                      <a:pt x="0" y="125"/>
                      <a:pt x="1" y="112"/>
                      <a:pt x="3" y="100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56" name="Freeform 181">
                <a:extLst>
                  <a:ext uri="{FF2B5EF4-FFF2-40B4-BE49-F238E27FC236}">
                    <a16:creationId xmlns:a16="http://schemas.microsoft.com/office/drawing/2014/main" id="{5C08374D-B1F9-459B-9642-965B9FA26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9988" y="3857625"/>
                <a:ext cx="384175" cy="285750"/>
              </a:xfrm>
              <a:custGeom>
                <a:avLst/>
                <a:gdLst>
                  <a:gd name="T0" fmla="*/ 388 w 537"/>
                  <a:gd name="T1" fmla="*/ 400 h 400"/>
                  <a:gd name="T2" fmla="*/ 417 w 537"/>
                  <a:gd name="T3" fmla="*/ 369 h 400"/>
                  <a:gd name="T4" fmla="*/ 455 w 537"/>
                  <a:gd name="T5" fmla="*/ 381 h 400"/>
                  <a:gd name="T6" fmla="*/ 480 w 537"/>
                  <a:gd name="T7" fmla="*/ 321 h 400"/>
                  <a:gd name="T8" fmla="*/ 445 w 537"/>
                  <a:gd name="T9" fmla="*/ 304 h 400"/>
                  <a:gd name="T10" fmla="*/ 445 w 537"/>
                  <a:gd name="T11" fmla="*/ 252 h 400"/>
                  <a:gd name="T12" fmla="*/ 480 w 537"/>
                  <a:gd name="T13" fmla="*/ 235 h 400"/>
                  <a:gd name="T14" fmla="*/ 455 w 537"/>
                  <a:gd name="T15" fmla="*/ 174 h 400"/>
                  <a:gd name="T16" fmla="*/ 417 w 537"/>
                  <a:gd name="T17" fmla="*/ 186 h 400"/>
                  <a:gd name="T18" fmla="*/ 381 w 537"/>
                  <a:gd name="T19" fmla="*/ 150 h 400"/>
                  <a:gd name="T20" fmla="*/ 393 w 537"/>
                  <a:gd name="T21" fmla="*/ 113 h 400"/>
                  <a:gd name="T22" fmla="*/ 333 w 537"/>
                  <a:gd name="T23" fmla="*/ 88 h 400"/>
                  <a:gd name="T24" fmla="*/ 316 w 537"/>
                  <a:gd name="T25" fmla="*/ 122 h 400"/>
                  <a:gd name="T26" fmla="*/ 212 w 537"/>
                  <a:gd name="T27" fmla="*/ 113 h 400"/>
                  <a:gd name="T28" fmla="*/ 87 w 537"/>
                  <a:gd name="T29" fmla="*/ 113 h 400"/>
                  <a:gd name="T30" fmla="*/ 87 w 537"/>
                  <a:gd name="T31" fmla="*/ 138 h 400"/>
                  <a:gd name="T32" fmla="*/ 0 w 537"/>
                  <a:gd name="T33" fmla="*/ 75 h 400"/>
                  <a:gd name="T34" fmla="*/ 87 w 537"/>
                  <a:gd name="T35" fmla="*/ 0 h 400"/>
                  <a:gd name="T36" fmla="*/ 87 w 537"/>
                  <a:gd name="T37" fmla="*/ 25 h 400"/>
                  <a:gd name="T38" fmla="*/ 300 w 537"/>
                  <a:gd name="T39" fmla="*/ 25 h 400"/>
                  <a:gd name="T40" fmla="*/ 537 w 537"/>
                  <a:gd name="T41" fmla="*/ 263 h 400"/>
                  <a:gd name="T42" fmla="*/ 532 w 537"/>
                  <a:gd name="T43" fmla="*/ 31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37" h="400">
                    <a:moveTo>
                      <a:pt x="388" y="400"/>
                    </a:moveTo>
                    <a:cubicBezTo>
                      <a:pt x="399" y="391"/>
                      <a:pt x="409" y="381"/>
                      <a:pt x="417" y="369"/>
                    </a:cubicBezTo>
                    <a:lnTo>
                      <a:pt x="455" y="381"/>
                    </a:lnTo>
                    <a:lnTo>
                      <a:pt x="480" y="321"/>
                    </a:lnTo>
                    <a:lnTo>
                      <a:pt x="445" y="304"/>
                    </a:lnTo>
                    <a:cubicBezTo>
                      <a:pt x="448" y="286"/>
                      <a:pt x="448" y="269"/>
                      <a:pt x="445" y="252"/>
                    </a:cubicBezTo>
                    <a:lnTo>
                      <a:pt x="480" y="235"/>
                    </a:lnTo>
                    <a:lnTo>
                      <a:pt x="455" y="174"/>
                    </a:lnTo>
                    <a:lnTo>
                      <a:pt x="417" y="186"/>
                    </a:lnTo>
                    <a:cubicBezTo>
                      <a:pt x="407" y="172"/>
                      <a:pt x="395" y="160"/>
                      <a:pt x="381" y="150"/>
                    </a:cubicBezTo>
                    <a:lnTo>
                      <a:pt x="393" y="113"/>
                    </a:lnTo>
                    <a:lnTo>
                      <a:pt x="333" y="88"/>
                    </a:lnTo>
                    <a:lnTo>
                      <a:pt x="316" y="122"/>
                    </a:lnTo>
                    <a:cubicBezTo>
                      <a:pt x="292" y="114"/>
                      <a:pt x="235" y="113"/>
                      <a:pt x="212" y="113"/>
                    </a:cubicBezTo>
                    <a:lnTo>
                      <a:pt x="87" y="113"/>
                    </a:lnTo>
                    <a:lnTo>
                      <a:pt x="87" y="138"/>
                    </a:lnTo>
                    <a:lnTo>
                      <a:pt x="0" y="75"/>
                    </a:lnTo>
                    <a:lnTo>
                      <a:pt x="87" y="0"/>
                    </a:lnTo>
                    <a:lnTo>
                      <a:pt x="87" y="25"/>
                    </a:lnTo>
                    <a:lnTo>
                      <a:pt x="300" y="25"/>
                    </a:lnTo>
                    <a:cubicBezTo>
                      <a:pt x="431" y="25"/>
                      <a:pt x="537" y="131"/>
                      <a:pt x="537" y="263"/>
                    </a:cubicBezTo>
                    <a:cubicBezTo>
                      <a:pt x="537" y="279"/>
                      <a:pt x="535" y="296"/>
                      <a:pt x="532" y="313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09D4F2F-1B77-4D55-9A82-0A44F5CEF064}"/>
                </a:ext>
              </a:extLst>
            </p:cNvPr>
            <p:cNvGrpSpPr/>
            <p:nvPr/>
          </p:nvGrpSpPr>
          <p:grpSpPr>
            <a:xfrm>
              <a:off x="2312318" y="2320695"/>
              <a:ext cx="280618" cy="314781"/>
              <a:chOff x="6824663" y="3128963"/>
              <a:chExt cx="365126" cy="409575"/>
            </a:xfrm>
          </p:grpSpPr>
          <p:sp>
            <p:nvSpPr>
              <p:cNvPr id="158" name="Line 99">
                <a:extLst>
                  <a:ext uri="{FF2B5EF4-FFF2-40B4-BE49-F238E27FC236}">
                    <a16:creationId xmlns:a16="http://schemas.microsoft.com/office/drawing/2014/main" id="{86A9A560-C73E-4EFC-9905-7699D3B12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053263" y="3178176"/>
                <a:ext cx="73025" cy="444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59" name="Line 100">
                <a:extLst>
                  <a:ext uri="{FF2B5EF4-FFF2-40B4-BE49-F238E27FC236}">
                    <a16:creationId xmlns:a16="http://schemas.microsoft.com/office/drawing/2014/main" id="{61A3F885-2F64-445C-809C-4DBA6FFE2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2801" y="3289301"/>
                <a:ext cx="0" cy="8890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60" name="Line 101">
                <a:extLst>
                  <a:ext uri="{FF2B5EF4-FFF2-40B4-BE49-F238E27FC236}">
                    <a16:creationId xmlns:a16="http://schemas.microsoft.com/office/drawing/2014/main" id="{13726566-2049-4C95-ACA9-C16AEEC1AB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1176" y="3289301"/>
                <a:ext cx="0" cy="8890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61" name="Line 102">
                <a:extLst>
                  <a:ext uri="{FF2B5EF4-FFF2-40B4-BE49-F238E27FC236}">
                    <a16:creationId xmlns:a16="http://schemas.microsoft.com/office/drawing/2014/main" id="{591AEDCA-6E4D-4B83-B1DB-A4B080AEF8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97688" y="3178176"/>
                <a:ext cx="73025" cy="444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62" name="Line 103">
                <a:extLst>
                  <a:ext uri="{FF2B5EF4-FFF2-40B4-BE49-F238E27FC236}">
                    <a16:creationId xmlns:a16="http://schemas.microsoft.com/office/drawing/2014/main" id="{B3CC5B78-7AB6-4944-9D7D-3D58E2702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53263" y="3446463"/>
                <a:ext cx="73025" cy="42863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63" name="Line 104">
                <a:extLst>
                  <a:ext uri="{FF2B5EF4-FFF2-40B4-BE49-F238E27FC236}">
                    <a16:creationId xmlns:a16="http://schemas.microsoft.com/office/drawing/2014/main" id="{9E8C3C7E-C1C3-4869-9B80-C0862E80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97688" y="3446463"/>
                <a:ext cx="73025" cy="42863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64" name="Freeform 105">
                <a:extLst>
                  <a:ext uri="{FF2B5EF4-FFF2-40B4-BE49-F238E27FC236}">
                    <a16:creationId xmlns:a16="http://schemas.microsoft.com/office/drawing/2014/main" id="{512D9A67-B9FB-4D03-A556-AA119FFC3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77063" y="3128963"/>
                <a:ext cx="61913" cy="61913"/>
              </a:xfrm>
              <a:custGeom>
                <a:avLst/>
                <a:gdLst>
                  <a:gd name="T0" fmla="*/ 88 w 88"/>
                  <a:gd name="T1" fmla="*/ 37 h 87"/>
                  <a:gd name="T2" fmla="*/ 23 w 88"/>
                  <a:gd name="T3" fmla="*/ 64 h 87"/>
                  <a:gd name="T4" fmla="*/ 50 w 88"/>
                  <a:gd name="T5" fmla="*/ 0 h 87"/>
                  <a:gd name="T6" fmla="*/ 88 w 88"/>
                  <a:gd name="T7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87">
                    <a:moveTo>
                      <a:pt x="88" y="37"/>
                    </a:moveTo>
                    <a:cubicBezTo>
                      <a:pt x="88" y="70"/>
                      <a:pt x="47" y="87"/>
                      <a:pt x="23" y="64"/>
                    </a:cubicBezTo>
                    <a:cubicBezTo>
                      <a:pt x="0" y="40"/>
                      <a:pt x="17" y="0"/>
                      <a:pt x="50" y="0"/>
                    </a:cubicBezTo>
                    <a:cubicBezTo>
                      <a:pt x="71" y="0"/>
                      <a:pt x="88" y="16"/>
                      <a:pt x="88" y="37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65" name="Freeform 106">
                <a:extLst>
                  <a:ext uri="{FF2B5EF4-FFF2-40B4-BE49-F238E27FC236}">
                    <a16:creationId xmlns:a16="http://schemas.microsoft.com/office/drawing/2014/main" id="{1865A659-A361-4B23-8E56-FC82497A3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5001" y="3484563"/>
                <a:ext cx="53975" cy="53975"/>
              </a:xfrm>
              <a:custGeom>
                <a:avLst/>
                <a:gdLst>
                  <a:gd name="T0" fmla="*/ 37 w 76"/>
                  <a:gd name="T1" fmla="*/ 76 h 76"/>
                  <a:gd name="T2" fmla="*/ 1 w 76"/>
                  <a:gd name="T3" fmla="*/ 38 h 76"/>
                  <a:gd name="T4" fmla="*/ 39 w 76"/>
                  <a:gd name="T5" fmla="*/ 1 h 76"/>
                  <a:gd name="T6" fmla="*/ 76 w 76"/>
                  <a:gd name="T7" fmla="*/ 38 h 76"/>
                  <a:gd name="T8" fmla="*/ 37 w 76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6">
                    <a:moveTo>
                      <a:pt x="37" y="76"/>
                    </a:moveTo>
                    <a:cubicBezTo>
                      <a:pt x="17" y="76"/>
                      <a:pt x="0" y="59"/>
                      <a:pt x="1" y="38"/>
                    </a:cubicBezTo>
                    <a:cubicBezTo>
                      <a:pt x="1" y="17"/>
                      <a:pt x="18" y="0"/>
                      <a:pt x="39" y="1"/>
                    </a:cubicBezTo>
                    <a:cubicBezTo>
                      <a:pt x="59" y="0"/>
                      <a:pt x="76" y="17"/>
                      <a:pt x="76" y="38"/>
                    </a:cubicBezTo>
                    <a:cubicBezTo>
                      <a:pt x="75" y="59"/>
                      <a:pt x="58" y="76"/>
                      <a:pt x="37" y="76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66" name="Freeform 107">
                <a:extLst>
                  <a:ext uri="{FF2B5EF4-FFF2-40B4-BE49-F238E27FC236}">
                    <a16:creationId xmlns:a16="http://schemas.microsoft.com/office/drawing/2014/main" id="{E1263F04-1B7A-4ECD-8A6F-8D703C73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395663"/>
                <a:ext cx="61913" cy="61913"/>
              </a:xfrm>
              <a:custGeom>
                <a:avLst/>
                <a:gdLst>
                  <a:gd name="T0" fmla="*/ 88 w 88"/>
                  <a:gd name="T1" fmla="*/ 37 h 87"/>
                  <a:gd name="T2" fmla="*/ 24 w 88"/>
                  <a:gd name="T3" fmla="*/ 64 h 87"/>
                  <a:gd name="T4" fmla="*/ 51 w 88"/>
                  <a:gd name="T5" fmla="*/ 0 h 87"/>
                  <a:gd name="T6" fmla="*/ 88 w 88"/>
                  <a:gd name="T7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87">
                    <a:moveTo>
                      <a:pt x="88" y="37"/>
                    </a:moveTo>
                    <a:cubicBezTo>
                      <a:pt x="88" y="70"/>
                      <a:pt x="48" y="87"/>
                      <a:pt x="24" y="64"/>
                    </a:cubicBezTo>
                    <a:cubicBezTo>
                      <a:pt x="0" y="40"/>
                      <a:pt x="17" y="0"/>
                      <a:pt x="51" y="0"/>
                    </a:cubicBezTo>
                    <a:cubicBezTo>
                      <a:pt x="71" y="0"/>
                      <a:pt x="88" y="16"/>
                      <a:pt x="88" y="37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67" name="Oval 108">
                <a:extLst>
                  <a:ext uri="{FF2B5EF4-FFF2-40B4-BE49-F238E27FC236}">
                    <a16:creationId xmlns:a16="http://schemas.microsoft.com/office/drawing/2014/main" id="{7C1B9821-14A0-453C-8AF0-762D14F31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4188" y="3395663"/>
                <a:ext cx="53975" cy="53975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68" name="Freeform 109">
                <a:extLst>
                  <a:ext uri="{FF2B5EF4-FFF2-40B4-BE49-F238E27FC236}">
                    <a16:creationId xmlns:a16="http://schemas.microsoft.com/office/drawing/2014/main" id="{F6F90271-CD4D-4EE3-901F-FD783C109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3217863"/>
                <a:ext cx="63500" cy="61913"/>
              </a:xfrm>
              <a:custGeom>
                <a:avLst/>
                <a:gdLst>
                  <a:gd name="T0" fmla="*/ 88 w 88"/>
                  <a:gd name="T1" fmla="*/ 37 h 87"/>
                  <a:gd name="T2" fmla="*/ 24 w 88"/>
                  <a:gd name="T3" fmla="*/ 64 h 87"/>
                  <a:gd name="T4" fmla="*/ 51 w 88"/>
                  <a:gd name="T5" fmla="*/ 0 h 87"/>
                  <a:gd name="T6" fmla="*/ 88 w 88"/>
                  <a:gd name="T7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87">
                    <a:moveTo>
                      <a:pt x="88" y="37"/>
                    </a:moveTo>
                    <a:cubicBezTo>
                      <a:pt x="88" y="70"/>
                      <a:pt x="48" y="87"/>
                      <a:pt x="24" y="64"/>
                    </a:cubicBezTo>
                    <a:cubicBezTo>
                      <a:pt x="0" y="40"/>
                      <a:pt x="17" y="0"/>
                      <a:pt x="51" y="0"/>
                    </a:cubicBezTo>
                    <a:cubicBezTo>
                      <a:pt x="71" y="0"/>
                      <a:pt x="88" y="16"/>
                      <a:pt x="88" y="37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69" name="Freeform 110">
                <a:extLst>
                  <a:ext uri="{FF2B5EF4-FFF2-40B4-BE49-F238E27FC236}">
                    <a16:creationId xmlns:a16="http://schemas.microsoft.com/office/drawing/2014/main" id="{BAC98C8A-A421-4940-83F3-22EE11115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5626" y="3190876"/>
                <a:ext cx="249238" cy="249238"/>
              </a:xfrm>
              <a:custGeom>
                <a:avLst/>
                <a:gdLst>
                  <a:gd name="T0" fmla="*/ 150 w 351"/>
                  <a:gd name="T1" fmla="*/ 351 h 351"/>
                  <a:gd name="T2" fmla="*/ 256 w 351"/>
                  <a:gd name="T3" fmla="*/ 95 h 351"/>
                  <a:gd name="T4" fmla="*/ 0 w 351"/>
                  <a:gd name="T5" fmla="*/ 201 h 351"/>
                  <a:gd name="T6" fmla="*/ 150 w 351"/>
                  <a:gd name="T7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1" h="351">
                    <a:moveTo>
                      <a:pt x="150" y="351"/>
                    </a:moveTo>
                    <a:cubicBezTo>
                      <a:pt x="284" y="351"/>
                      <a:pt x="351" y="189"/>
                      <a:pt x="256" y="95"/>
                    </a:cubicBezTo>
                    <a:cubicBezTo>
                      <a:pt x="162" y="0"/>
                      <a:pt x="0" y="67"/>
                      <a:pt x="0" y="201"/>
                    </a:cubicBezTo>
                    <a:cubicBezTo>
                      <a:pt x="0" y="284"/>
                      <a:pt x="67" y="351"/>
                      <a:pt x="150" y="351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70" name="Oval 111">
                <a:extLst>
                  <a:ext uri="{FF2B5EF4-FFF2-40B4-BE49-F238E27FC236}">
                    <a16:creationId xmlns:a16="http://schemas.microsoft.com/office/drawing/2014/main" id="{51ACCA22-6C0B-4AC7-AE03-0F6A8C692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8013" y="3225801"/>
                <a:ext cx="107950" cy="214313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71" name="Line 112">
                <a:extLst>
                  <a:ext uri="{FF2B5EF4-FFF2-40B4-BE49-F238E27FC236}">
                    <a16:creationId xmlns:a16="http://schemas.microsoft.com/office/drawing/2014/main" id="{9786310C-13ED-4E4F-BD60-75BB2BC9C8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15151" y="3297238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72" name="Line 113">
                <a:extLst>
                  <a:ext uri="{FF2B5EF4-FFF2-40B4-BE49-F238E27FC236}">
                    <a16:creationId xmlns:a16="http://schemas.microsoft.com/office/drawing/2014/main" id="{3FD3AD9A-A4DD-42FC-A244-D4630EF9D3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15151" y="3368676"/>
                <a:ext cx="195263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73" name="Line 114">
                <a:extLst>
                  <a:ext uri="{FF2B5EF4-FFF2-40B4-BE49-F238E27FC236}">
                    <a16:creationId xmlns:a16="http://schemas.microsoft.com/office/drawing/2014/main" id="{6D283471-3046-455C-82F7-FDBE2CEF3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1988" y="3225801"/>
                <a:ext cx="0" cy="214313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74" name="Line 115">
                <a:extLst>
                  <a:ext uri="{FF2B5EF4-FFF2-40B4-BE49-F238E27FC236}">
                    <a16:creationId xmlns:a16="http://schemas.microsoft.com/office/drawing/2014/main" id="{D2BF0F21-3D22-46A8-85B9-E3DC2BAD0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83401" y="3394076"/>
                <a:ext cx="20638" cy="1270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75" name="Line 116">
                <a:extLst>
                  <a:ext uri="{FF2B5EF4-FFF2-40B4-BE49-F238E27FC236}">
                    <a16:creationId xmlns:a16="http://schemas.microsoft.com/office/drawing/2014/main" id="{B305430F-C321-41AC-BCE0-5A263F105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9938" y="3394076"/>
                <a:ext cx="19050" cy="1270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76" name="Line 117">
                <a:extLst>
                  <a:ext uri="{FF2B5EF4-FFF2-40B4-BE49-F238E27FC236}">
                    <a16:creationId xmlns:a16="http://schemas.microsoft.com/office/drawing/2014/main" id="{789B510D-022C-48D7-8D2C-206C93B6E2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19938" y="3259138"/>
                <a:ext cx="19050" cy="14288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77" name="Line 118">
                <a:extLst>
                  <a:ext uri="{FF2B5EF4-FFF2-40B4-BE49-F238E27FC236}">
                    <a16:creationId xmlns:a16="http://schemas.microsoft.com/office/drawing/2014/main" id="{B6863377-DB77-4BCB-8487-33CB4B76A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883401" y="3259138"/>
                <a:ext cx="20638" cy="14288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78" name="Freeform 119">
                <a:extLst>
                  <a:ext uri="{FF2B5EF4-FFF2-40B4-BE49-F238E27FC236}">
                    <a16:creationId xmlns:a16="http://schemas.microsoft.com/office/drawing/2014/main" id="{19393D61-4E70-4D04-A5C8-D697475A8E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3217863"/>
                <a:ext cx="61913" cy="61913"/>
              </a:xfrm>
              <a:custGeom>
                <a:avLst/>
                <a:gdLst>
                  <a:gd name="T0" fmla="*/ 88 w 88"/>
                  <a:gd name="T1" fmla="*/ 37 h 87"/>
                  <a:gd name="T2" fmla="*/ 24 w 88"/>
                  <a:gd name="T3" fmla="*/ 64 h 87"/>
                  <a:gd name="T4" fmla="*/ 51 w 88"/>
                  <a:gd name="T5" fmla="*/ 0 h 87"/>
                  <a:gd name="T6" fmla="*/ 88 w 88"/>
                  <a:gd name="T7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87">
                    <a:moveTo>
                      <a:pt x="88" y="37"/>
                    </a:moveTo>
                    <a:cubicBezTo>
                      <a:pt x="88" y="70"/>
                      <a:pt x="48" y="87"/>
                      <a:pt x="24" y="64"/>
                    </a:cubicBezTo>
                    <a:cubicBezTo>
                      <a:pt x="0" y="40"/>
                      <a:pt x="17" y="0"/>
                      <a:pt x="51" y="0"/>
                    </a:cubicBezTo>
                    <a:cubicBezTo>
                      <a:pt x="71" y="0"/>
                      <a:pt x="88" y="16"/>
                      <a:pt x="88" y="37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79" name="Line 120">
                <a:extLst>
                  <a:ext uri="{FF2B5EF4-FFF2-40B4-BE49-F238E27FC236}">
                    <a16:creationId xmlns:a16="http://schemas.microsoft.com/office/drawing/2014/main" id="{01904298-A5CA-4C2E-A196-70D53D416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11988" y="3182938"/>
                <a:ext cx="0" cy="2540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80" name="Line 121">
                <a:extLst>
                  <a:ext uri="{FF2B5EF4-FFF2-40B4-BE49-F238E27FC236}">
                    <a16:creationId xmlns:a16="http://schemas.microsoft.com/office/drawing/2014/main" id="{0C7B8744-6892-477C-A2CC-BB2F328E1D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11988" y="3457576"/>
                <a:ext cx="0" cy="26988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6A7DB9F5-A62A-4748-A22D-5C0488FD0564}"/>
                </a:ext>
              </a:extLst>
            </p:cNvPr>
            <p:cNvGrpSpPr/>
            <p:nvPr/>
          </p:nvGrpSpPr>
          <p:grpSpPr>
            <a:xfrm>
              <a:off x="9533924" y="2322525"/>
              <a:ext cx="303798" cy="311120"/>
              <a:chOff x="8220077" y="2438401"/>
              <a:chExt cx="395288" cy="404813"/>
            </a:xfrm>
          </p:grpSpPr>
          <p:sp>
            <p:nvSpPr>
              <p:cNvPr id="182" name="Freeform 217">
                <a:extLst>
                  <a:ext uri="{FF2B5EF4-FFF2-40B4-BE49-F238E27FC236}">
                    <a16:creationId xmlns:a16="http://schemas.microsoft.com/office/drawing/2014/main" id="{C7EBCB04-6773-4CB9-B709-D2B679696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4877" y="2509839"/>
                <a:ext cx="90488" cy="46038"/>
              </a:xfrm>
              <a:custGeom>
                <a:avLst/>
                <a:gdLst>
                  <a:gd name="T0" fmla="*/ 125 w 125"/>
                  <a:gd name="T1" fmla="*/ 63 h 63"/>
                  <a:gd name="T2" fmla="*/ 125 w 125"/>
                  <a:gd name="T3" fmla="*/ 25 h 63"/>
                  <a:gd name="T4" fmla="*/ 63 w 125"/>
                  <a:gd name="T5" fmla="*/ 0 h 63"/>
                  <a:gd name="T6" fmla="*/ 0 w 125"/>
                  <a:gd name="T7" fmla="*/ 25 h 63"/>
                  <a:gd name="T8" fmla="*/ 0 w 125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63">
                    <a:moveTo>
                      <a:pt x="125" y="63"/>
                    </a:moveTo>
                    <a:lnTo>
                      <a:pt x="125" y="25"/>
                    </a:lnTo>
                    <a:cubicBezTo>
                      <a:pt x="125" y="16"/>
                      <a:pt x="91" y="0"/>
                      <a:pt x="63" y="0"/>
                    </a:cubicBezTo>
                    <a:cubicBezTo>
                      <a:pt x="34" y="0"/>
                      <a:pt x="0" y="16"/>
                      <a:pt x="0" y="25"/>
                    </a:cubicBezTo>
                    <a:lnTo>
                      <a:pt x="0" y="63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83" name="Freeform 218">
                <a:extLst>
                  <a:ext uri="{FF2B5EF4-FFF2-40B4-BE49-F238E27FC236}">
                    <a16:creationId xmlns:a16="http://schemas.microsoft.com/office/drawing/2014/main" id="{F1B43AA7-D47E-4C9E-AC50-E332CFD85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7" y="2438401"/>
                <a:ext cx="53975" cy="80963"/>
              </a:xfrm>
              <a:custGeom>
                <a:avLst/>
                <a:gdLst>
                  <a:gd name="T0" fmla="*/ 0 w 75"/>
                  <a:gd name="T1" fmla="*/ 50 h 112"/>
                  <a:gd name="T2" fmla="*/ 75 w 75"/>
                  <a:gd name="T3" fmla="*/ 50 h 112"/>
                  <a:gd name="T4" fmla="*/ 75 w 75"/>
                  <a:gd name="T5" fmla="*/ 63 h 112"/>
                  <a:gd name="T6" fmla="*/ 0 w 75"/>
                  <a:gd name="T7" fmla="*/ 63 h 112"/>
                  <a:gd name="T8" fmla="*/ 0 w 75"/>
                  <a:gd name="T9" fmla="*/ 5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2">
                    <a:moveTo>
                      <a:pt x="0" y="50"/>
                    </a:moveTo>
                    <a:cubicBezTo>
                      <a:pt x="0" y="0"/>
                      <a:pt x="75" y="0"/>
                      <a:pt x="75" y="50"/>
                    </a:cubicBezTo>
                    <a:lnTo>
                      <a:pt x="75" y="63"/>
                    </a:lnTo>
                    <a:cubicBezTo>
                      <a:pt x="75" y="112"/>
                      <a:pt x="0" y="112"/>
                      <a:pt x="0" y="63"/>
                    </a:cubicBezTo>
                    <a:lnTo>
                      <a:pt x="0" y="5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84" name="Freeform 219">
                <a:extLst>
                  <a:ext uri="{FF2B5EF4-FFF2-40B4-BE49-F238E27FC236}">
                    <a16:creationId xmlns:a16="http://schemas.microsoft.com/office/drawing/2014/main" id="{DE81FCD2-3649-406A-BF01-82817166C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4877" y="2798764"/>
                <a:ext cx="90488" cy="44450"/>
              </a:xfrm>
              <a:custGeom>
                <a:avLst/>
                <a:gdLst>
                  <a:gd name="T0" fmla="*/ 125 w 125"/>
                  <a:gd name="T1" fmla="*/ 63 h 63"/>
                  <a:gd name="T2" fmla="*/ 125 w 125"/>
                  <a:gd name="T3" fmla="*/ 25 h 63"/>
                  <a:gd name="T4" fmla="*/ 63 w 125"/>
                  <a:gd name="T5" fmla="*/ 0 h 63"/>
                  <a:gd name="T6" fmla="*/ 0 w 125"/>
                  <a:gd name="T7" fmla="*/ 25 h 63"/>
                  <a:gd name="T8" fmla="*/ 0 w 125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63">
                    <a:moveTo>
                      <a:pt x="125" y="63"/>
                    </a:moveTo>
                    <a:lnTo>
                      <a:pt x="125" y="25"/>
                    </a:lnTo>
                    <a:cubicBezTo>
                      <a:pt x="125" y="16"/>
                      <a:pt x="91" y="0"/>
                      <a:pt x="63" y="0"/>
                    </a:cubicBezTo>
                    <a:cubicBezTo>
                      <a:pt x="34" y="0"/>
                      <a:pt x="0" y="16"/>
                      <a:pt x="0" y="25"/>
                    </a:cubicBezTo>
                    <a:lnTo>
                      <a:pt x="0" y="63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85" name="Freeform 220">
                <a:extLst>
                  <a:ext uri="{FF2B5EF4-FFF2-40B4-BE49-F238E27FC236}">
                    <a16:creationId xmlns:a16="http://schemas.microsoft.com/office/drawing/2014/main" id="{236C8B8B-F328-4554-A0B9-BF984B13B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927" y="2725739"/>
                <a:ext cx="53975" cy="80963"/>
              </a:xfrm>
              <a:custGeom>
                <a:avLst/>
                <a:gdLst>
                  <a:gd name="T0" fmla="*/ 0 w 75"/>
                  <a:gd name="T1" fmla="*/ 50 h 112"/>
                  <a:gd name="T2" fmla="*/ 75 w 75"/>
                  <a:gd name="T3" fmla="*/ 50 h 112"/>
                  <a:gd name="T4" fmla="*/ 75 w 75"/>
                  <a:gd name="T5" fmla="*/ 63 h 112"/>
                  <a:gd name="T6" fmla="*/ 0 w 75"/>
                  <a:gd name="T7" fmla="*/ 63 h 112"/>
                  <a:gd name="T8" fmla="*/ 0 w 75"/>
                  <a:gd name="T9" fmla="*/ 5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2">
                    <a:moveTo>
                      <a:pt x="0" y="50"/>
                    </a:moveTo>
                    <a:cubicBezTo>
                      <a:pt x="0" y="0"/>
                      <a:pt x="75" y="0"/>
                      <a:pt x="75" y="50"/>
                    </a:cubicBezTo>
                    <a:lnTo>
                      <a:pt x="75" y="63"/>
                    </a:lnTo>
                    <a:cubicBezTo>
                      <a:pt x="75" y="112"/>
                      <a:pt x="0" y="112"/>
                      <a:pt x="0" y="63"/>
                    </a:cubicBezTo>
                    <a:lnTo>
                      <a:pt x="0" y="5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86" name="Freeform 221">
                <a:extLst>
                  <a:ext uri="{FF2B5EF4-FFF2-40B4-BE49-F238E27FC236}">
                    <a16:creationId xmlns:a16="http://schemas.microsoft.com/office/drawing/2014/main" id="{42DC21C2-4840-4988-A0E1-EFC6C27BF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1039" y="2497139"/>
                <a:ext cx="273050" cy="274638"/>
              </a:xfrm>
              <a:custGeom>
                <a:avLst/>
                <a:gdLst>
                  <a:gd name="T0" fmla="*/ 163 w 380"/>
                  <a:gd name="T1" fmla="*/ 380 h 380"/>
                  <a:gd name="T2" fmla="*/ 278 w 380"/>
                  <a:gd name="T3" fmla="*/ 102 h 380"/>
                  <a:gd name="T4" fmla="*/ 0 w 380"/>
                  <a:gd name="T5" fmla="*/ 217 h 380"/>
                  <a:gd name="T6" fmla="*/ 163 w 380"/>
                  <a:gd name="T7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380">
                    <a:moveTo>
                      <a:pt x="163" y="380"/>
                    </a:moveTo>
                    <a:cubicBezTo>
                      <a:pt x="307" y="380"/>
                      <a:pt x="380" y="204"/>
                      <a:pt x="278" y="102"/>
                    </a:cubicBezTo>
                    <a:cubicBezTo>
                      <a:pt x="175" y="0"/>
                      <a:pt x="0" y="72"/>
                      <a:pt x="0" y="217"/>
                    </a:cubicBezTo>
                    <a:cubicBezTo>
                      <a:pt x="0" y="307"/>
                      <a:pt x="73" y="380"/>
                      <a:pt x="163" y="38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87" name="Freeform 222">
                <a:extLst>
                  <a:ext uri="{FF2B5EF4-FFF2-40B4-BE49-F238E27FC236}">
                    <a16:creationId xmlns:a16="http://schemas.microsoft.com/office/drawing/2014/main" id="{C6BA83EE-17CB-4ED9-9F72-B5FBA07B5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2502" y="2563814"/>
                <a:ext cx="25400" cy="147638"/>
              </a:xfrm>
              <a:custGeom>
                <a:avLst/>
                <a:gdLst>
                  <a:gd name="T0" fmla="*/ 22 w 34"/>
                  <a:gd name="T1" fmla="*/ 204 h 204"/>
                  <a:gd name="T2" fmla="*/ 34 w 34"/>
                  <a:gd name="T3" fmla="*/ 125 h 204"/>
                  <a:gd name="T4" fmla="*/ 0 w 34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04">
                    <a:moveTo>
                      <a:pt x="22" y="204"/>
                    </a:moveTo>
                    <a:cubicBezTo>
                      <a:pt x="30" y="179"/>
                      <a:pt x="34" y="152"/>
                      <a:pt x="34" y="125"/>
                    </a:cubicBezTo>
                    <a:cubicBezTo>
                      <a:pt x="34" y="81"/>
                      <a:pt x="22" y="38"/>
                      <a:pt x="0" y="0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88" name="Freeform 223">
                <a:extLst>
                  <a:ext uri="{FF2B5EF4-FFF2-40B4-BE49-F238E27FC236}">
                    <a16:creationId xmlns:a16="http://schemas.microsoft.com/office/drawing/2014/main" id="{0329F03E-4E45-40B0-96E8-476C58BC2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0077" y="2509839"/>
                <a:ext cx="88900" cy="46038"/>
              </a:xfrm>
              <a:custGeom>
                <a:avLst/>
                <a:gdLst>
                  <a:gd name="T0" fmla="*/ 0 w 125"/>
                  <a:gd name="T1" fmla="*/ 63 h 63"/>
                  <a:gd name="T2" fmla="*/ 0 w 125"/>
                  <a:gd name="T3" fmla="*/ 25 h 63"/>
                  <a:gd name="T4" fmla="*/ 63 w 125"/>
                  <a:gd name="T5" fmla="*/ 0 h 63"/>
                  <a:gd name="T6" fmla="*/ 125 w 125"/>
                  <a:gd name="T7" fmla="*/ 25 h 63"/>
                  <a:gd name="T8" fmla="*/ 125 w 125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63">
                    <a:moveTo>
                      <a:pt x="0" y="63"/>
                    </a:moveTo>
                    <a:lnTo>
                      <a:pt x="0" y="25"/>
                    </a:lnTo>
                    <a:cubicBezTo>
                      <a:pt x="0" y="16"/>
                      <a:pt x="34" y="0"/>
                      <a:pt x="63" y="0"/>
                    </a:cubicBezTo>
                    <a:cubicBezTo>
                      <a:pt x="91" y="0"/>
                      <a:pt x="125" y="16"/>
                      <a:pt x="125" y="25"/>
                    </a:cubicBezTo>
                    <a:lnTo>
                      <a:pt x="125" y="63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89" name="Freeform 224">
                <a:extLst>
                  <a:ext uri="{FF2B5EF4-FFF2-40B4-BE49-F238E27FC236}">
                    <a16:creationId xmlns:a16="http://schemas.microsoft.com/office/drawing/2014/main" id="{C2E0F839-C641-416A-BF2E-9BE0822FC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7539" y="2438401"/>
                <a:ext cx="53975" cy="80963"/>
              </a:xfrm>
              <a:custGeom>
                <a:avLst/>
                <a:gdLst>
                  <a:gd name="T0" fmla="*/ 75 w 75"/>
                  <a:gd name="T1" fmla="*/ 50 h 112"/>
                  <a:gd name="T2" fmla="*/ 0 w 75"/>
                  <a:gd name="T3" fmla="*/ 50 h 112"/>
                  <a:gd name="T4" fmla="*/ 0 w 75"/>
                  <a:gd name="T5" fmla="*/ 63 h 112"/>
                  <a:gd name="T6" fmla="*/ 75 w 75"/>
                  <a:gd name="T7" fmla="*/ 63 h 112"/>
                  <a:gd name="T8" fmla="*/ 75 w 75"/>
                  <a:gd name="T9" fmla="*/ 5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2">
                    <a:moveTo>
                      <a:pt x="75" y="50"/>
                    </a:moveTo>
                    <a:cubicBezTo>
                      <a:pt x="75" y="0"/>
                      <a:pt x="0" y="0"/>
                      <a:pt x="0" y="50"/>
                    </a:cubicBezTo>
                    <a:lnTo>
                      <a:pt x="0" y="63"/>
                    </a:lnTo>
                    <a:cubicBezTo>
                      <a:pt x="0" y="112"/>
                      <a:pt x="75" y="112"/>
                      <a:pt x="75" y="63"/>
                    </a:cubicBezTo>
                    <a:lnTo>
                      <a:pt x="75" y="5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90" name="Freeform 225">
                <a:extLst>
                  <a:ext uri="{FF2B5EF4-FFF2-40B4-BE49-F238E27FC236}">
                    <a16:creationId xmlns:a16="http://schemas.microsoft.com/office/drawing/2014/main" id="{EE1496B7-D999-490A-8F2E-050E28DC1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0077" y="2798764"/>
                <a:ext cx="88900" cy="44450"/>
              </a:xfrm>
              <a:custGeom>
                <a:avLst/>
                <a:gdLst>
                  <a:gd name="T0" fmla="*/ 0 w 125"/>
                  <a:gd name="T1" fmla="*/ 63 h 63"/>
                  <a:gd name="T2" fmla="*/ 0 w 125"/>
                  <a:gd name="T3" fmla="*/ 25 h 63"/>
                  <a:gd name="T4" fmla="*/ 63 w 125"/>
                  <a:gd name="T5" fmla="*/ 0 h 63"/>
                  <a:gd name="T6" fmla="*/ 125 w 125"/>
                  <a:gd name="T7" fmla="*/ 25 h 63"/>
                  <a:gd name="T8" fmla="*/ 125 w 125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63">
                    <a:moveTo>
                      <a:pt x="0" y="63"/>
                    </a:moveTo>
                    <a:lnTo>
                      <a:pt x="0" y="25"/>
                    </a:lnTo>
                    <a:cubicBezTo>
                      <a:pt x="0" y="16"/>
                      <a:pt x="34" y="0"/>
                      <a:pt x="63" y="0"/>
                    </a:cubicBezTo>
                    <a:cubicBezTo>
                      <a:pt x="91" y="0"/>
                      <a:pt x="125" y="16"/>
                      <a:pt x="125" y="25"/>
                    </a:cubicBezTo>
                    <a:lnTo>
                      <a:pt x="125" y="63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91" name="Freeform 226">
                <a:extLst>
                  <a:ext uri="{FF2B5EF4-FFF2-40B4-BE49-F238E27FC236}">
                    <a16:creationId xmlns:a16="http://schemas.microsoft.com/office/drawing/2014/main" id="{2AB5D0CF-7B34-4038-BA89-D02F0A316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7539" y="2725739"/>
                <a:ext cx="53975" cy="80963"/>
              </a:xfrm>
              <a:custGeom>
                <a:avLst/>
                <a:gdLst>
                  <a:gd name="T0" fmla="*/ 75 w 75"/>
                  <a:gd name="T1" fmla="*/ 50 h 112"/>
                  <a:gd name="T2" fmla="*/ 0 w 75"/>
                  <a:gd name="T3" fmla="*/ 50 h 112"/>
                  <a:gd name="T4" fmla="*/ 0 w 75"/>
                  <a:gd name="T5" fmla="*/ 63 h 112"/>
                  <a:gd name="T6" fmla="*/ 75 w 75"/>
                  <a:gd name="T7" fmla="*/ 63 h 112"/>
                  <a:gd name="T8" fmla="*/ 75 w 75"/>
                  <a:gd name="T9" fmla="*/ 5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2">
                    <a:moveTo>
                      <a:pt x="75" y="50"/>
                    </a:moveTo>
                    <a:cubicBezTo>
                      <a:pt x="75" y="0"/>
                      <a:pt x="0" y="0"/>
                      <a:pt x="0" y="50"/>
                    </a:cubicBezTo>
                    <a:lnTo>
                      <a:pt x="0" y="63"/>
                    </a:lnTo>
                    <a:cubicBezTo>
                      <a:pt x="0" y="112"/>
                      <a:pt x="75" y="112"/>
                      <a:pt x="75" y="63"/>
                    </a:cubicBezTo>
                    <a:lnTo>
                      <a:pt x="75" y="50"/>
                    </a:ln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92" name="Freeform 227">
                <a:extLst>
                  <a:ext uri="{FF2B5EF4-FFF2-40B4-BE49-F238E27FC236}">
                    <a16:creationId xmlns:a16="http://schemas.microsoft.com/office/drawing/2014/main" id="{C016C362-A031-4C0A-B13E-C16C40CE8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9602" y="2563814"/>
                <a:ext cx="31750" cy="147638"/>
              </a:xfrm>
              <a:custGeom>
                <a:avLst/>
                <a:gdLst>
                  <a:gd name="T0" fmla="*/ 23 w 44"/>
                  <a:gd name="T1" fmla="*/ 204 h 204"/>
                  <a:gd name="T2" fmla="*/ 44 w 44"/>
                  <a:gd name="T3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4" h="204">
                    <a:moveTo>
                      <a:pt x="23" y="204"/>
                    </a:moveTo>
                    <a:cubicBezTo>
                      <a:pt x="0" y="136"/>
                      <a:pt x="8" y="62"/>
                      <a:pt x="44" y="0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93" name="Freeform 228">
                <a:extLst>
                  <a:ext uri="{FF2B5EF4-FFF2-40B4-BE49-F238E27FC236}">
                    <a16:creationId xmlns:a16="http://schemas.microsoft.com/office/drawing/2014/main" id="{026B97B3-0C42-43A1-8BA1-276CBAD1D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7552" y="2814639"/>
                <a:ext cx="161925" cy="19050"/>
              </a:xfrm>
              <a:custGeom>
                <a:avLst/>
                <a:gdLst>
                  <a:gd name="T0" fmla="*/ 0 w 225"/>
                  <a:gd name="T1" fmla="*/ 0 h 26"/>
                  <a:gd name="T2" fmla="*/ 111 w 225"/>
                  <a:gd name="T3" fmla="*/ 26 h 26"/>
                  <a:gd name="T4" fmla="*/ 113 w 225"/>
                  <a:gd name="T5" fmla="*/ 26 h 26"/>
                  <a:gd name="T6" fmla="*/ 225 w 225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5" h="26">
                    <a:moveTo>
                      <a:pt x="0" y="0"/>
                    </a:moveTo>
                    <a:cubicBezTo>
                      <a:pt x="34" y="17"/>
                      <a:pt x="72" y="26"/>
                      <a:pt x="111" y="26"/>
                    </a:cubicBezTo>
                    <a:lnTo>
                      <a:pt x="113" y="26"/>
                    </a:lnTo>
                    <a:cubicBezTo>
                      <a:pt x="152" y="26"/>
                      <a:pt x="190" y="17"/>
                      <a:pt x="225" y="0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94" name="Freeform 229">
                <a:extLst>
                  <a:ext uri="{FF2B5EF4-FFF2-40B4-BE49-F238E27FC236}">
                    <a16:creationId xmlns:a16="http://schemas.microsoft.com/office/drawing/2014/main" id="{816F7503-1C46-480A-B518-3726742FE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8027" y="2473326"/>
                <a:ext cx="179388" cy="25400"/>
              </a:xfrm>
              <a:custGeom>
                <a:avLst/>
                <a:gdLst>
                  <a:gd name="T0" fmla="*/ 0 w 250"/>
                  <a:gd name="T1" fmla="*/ 34 h 34"/>
                  <a:gd name="T2" fmla="*/ 125 w 250"/>
                  <a:gd name="T3" fmla="*/ 0 h 34"/>
                  <a:gd name="T4" fmla="*/ 125 w 250"/>
                  <a:gd name="T5" fmla="*/ 0 h 34"/>
                  <a:gd name="T6" fmla="*/ 250 w 250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0" h="34">
                    <a:moveTo>
                      <a:pt x="0" y="34"/>
                    </a:moveTo>
                    <a:cubicBezTo>
                      <a:pt x="38" y="12"/>
                      <a:pt x="81" y="0"/>
                      <a:pt x="125" y="0"/>
                    </a:cubicBezTo>
                    <a:lnTo>
                      <a:pt x="125" y="0"/>
                    </a:lnTo>
                    <a:cubicBezTo>
                      <a:pt x="169" y="0"/>
                      <a:pt x="212" y="12"/>
                      <a:pt x="250" y="34"/>
                    </a:cubicBez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95" name="Oval 230">
                <a:extLst>
                  <a:ext uri="{FF2B5EF4-FFF2-40B4-BE49-F238E27FC236}">
                    <a16:creationId xmlns:a16="http://schemas.microsoft.com/office/drawing/2014/main" id="{F5D91F88-E8C0-4BB3-B777-C397CCFF6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5014" y="2536826"/>
                <a:ext cx="125413" cy="234950"/>
              </a:xfrm>
              <a:prstGeom prst="ellips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96" name="Line 231">
                <a:extLst>
                  <a:ext uri="{FF2B5EF4-FFF2-40B4-BE49-F238E27FC236}">
                    <a16:creationId xmlns:a16="http://schemas.microsoft.com/office/drawing/2014/main" id="{58576E0D-D705-49E8-9B1B-8919CB53B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08977" y="2609851"/>
                <a:ext cx="215900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97" name="Line 232">
                <a:extLst>
                  <a:ext uri="{FF2B5EF4-FFF2-40B4-BE49-F238E27FC236}">
                    <a16:creationId xmlns:a16="http://schemas.microsoft.com/office/drawing/2014/main" id="{71A563E0-F79F-40AF-B1CB-D3514E9A4F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08977" y="2698751"/>
                <a:ext cx="215900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198" name="Line 233">
                <a:extLst>
                  <a:ext uri="{FF2B5EF4-FFF2-40B4-BE49-F238E27FC236}">
                    <a16:creationId xmlns:a16="http://schemas.microsoft.com/office/drawing/2014/main" id="{2E4A82C6-4A93-43BE-A6D6-66057D9ED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16927" y="2536826"/>
                <a:ext cx="0" cy="23495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D651C877-DDA4-45C2-90B5-68072C924F78}"/>
                </a:ext>
              </a:extLst>
            </p:cNvPr>
            <p:cNvGrpSpPr/>
            <p:nvPr/>
          </p:nvGrpSpPr>
          <p:grpSpPr>
            <a:xfrm>
              <a:off x="6636375" y="2333506"/>
              <a:ext cx="312341" cy="289158"/>
              <a:chOff x="7143751" y="1995488"/>
              <a:chExt cx="406401" cy="376237"/>
            </a:xfrm>
          </p:grpSpPr>
          <p:sp>
            <p:nvSpPr>
              <p:cNvPr id="200" name="Freeform 884">
                <a:extLst>
                  <a:ext uri="{FF2B5EF4-FFF2-40B4-BE49-F238E27FC236}">
                    <a16:creationId xmlns:a16="http://schemas.microsoft.com/office/drawing/2014/main" id="{9344C025-1B1F-49D9-B79B-021213EF1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4" y="2085975"/>
                <a:ext cx="98425" cy="52388"/>
              </a:xfrm>
              <a:custGeom>
                <a:avLst/>
                <a:gdLst>
                  <a:gd name="T0" fmla="*/ 0 w 138"/>
                  <a:gd name="T1" fmla="*/ 0 h 75"/>
                  <a:gd name="T2" fmla="*/ 50 w 138"/>
                  <a:gd name="T3" fmla="*/ 0 h 75"/>
                  <a:gd name="T4" fmla="*/ 100 w 138"/>
                  <a:gd name="T5" fmla="*/ 75 h 75"/>
                  <a:gd name="T6" fmla="*/ 138 w 138"/>
                  <a:gd name="T7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75">
                    <a:moveTo>
                      <a:pt x="0" y="0"/>
                    </a:moveTo>
                    <a:lnTo>
                      <a:pt x="50" y="0"/>
                    </a:lnTo>
                    <a:lnTo>
                      <a:pt x="100" y="75"/>
                    </a:lnTo>
                    <a:lnTo>
                      <a:pt x="138" y="75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01" name="Line 885">
                <a:extLst>
                  <a:ext uri="{FF2B5EF4-FFF2-40B4-BE49-F238E27FC236}">
                    <a16:creationId xmlns:a16="http://schemas.microsoft.com/office/drawing/2014/main" id="{5F51D263-5B67-495B-B918-B4A4C0228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05664" y="2184400"/>
                <a:ext cx="134938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02" name="Freeform 886">
                <a:extLst>
                  <a:ext uri="{FF2B5EF4-FFF2-40B4-BE49-F238E27FC236}">
                    <a16:creationId xmlns:a16="http://schemas.microsoft.com/office/drawing/2014/main" id="{0B79CC16-EE15-4D97-9E47-09D13968D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2058988"/>
                <a:ext cx="61913" cy="61913"/>
              </a:xfrm>
              <a:custGeom>
                <a:avLst/>
                <a:gdLst>
                  <a:gd name="T0" fmla="*/ 88 w 88"/>
                  <a:gd name="T1" fmla="*/ 37 h 87"/>
                  <a:gd name="T2" fmla="*/ 24 w 88"/>
                  <a:gd name="T3" fmla="*/ 64 h 87"/>
                  <a:gd name="T4" fmla="*/ 51 w 88"/>
                  <a:gd name="T5" fmla="*/ 0 h 87"/>
                  <a:gd name="T6" fmla="*/ 88 w 88"/>
                  <a:gd name="T7" fmla="*/ 3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87">
                    <a:moveTo>
                      <a:pt x="88" y="37"/>
                    </a:moveTo>
                    <a:cubicBezTo>
                      <a:pt x="88" y="70"/>
                      <a:pt x="48" y="87"/>
                      <a:pt x="24" y="64"/>
                    </a:cubicBezTo>
                    <a:cubicBezTo>
                      <a:pt x="0" y="40"/>
                      <a:pt x="17" y="0"/>
                      <a:pt x="51" y="0"/>
                    </a:cubicBezTo>
                    <a:cubicBezTo>
                      <a:pt x="71" y="0"/>
                      <a:pt x="88" y="16"/>
                      <a:pt x="88" y="37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03" name="Freeform 887">
                <a:extLst>
                  <a:ext uri="{FF2B5EF4-FFF2-40B4-BE49-F238E27FC236}">
                    <a16:creationId xmlns:a16="http://schemas.microsoft.com/office/drawing/2014/main" id="{25D2EBD9-6DD9-43A0-B898-654D303A9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2157413"/>
                <a:ext cx="61913" cy="61913"/>
              </a:xfrm>
              <a:custGeom>
                <a:avLst/>
                <a:gdLst>
                  <a:gd name="T0" fmla="*/ 88 w 88"/>
                  <a:gd name="T1" fmla="*/ 38 h 88"/>
                  <a:gd name="T2" fmla="*/ 24 w 88"/>
                  <a:gd name="T3" fmla="*/ 64 h 88"/>
                  <a:gd name="T4" fmla="*/ 51 w 88"/>
                  <a:gd name="T5" fmla="*/ 0 h 88"/>
                  <a:gd name="T6" fmla="*/ 88 w 88"/>
                  <a:gd name="T7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88">
                    <a:moveTo>
                      <a:pt x="88" y="38"/>
                    </a:moveTo>
                    <a:cubicBezTo>
                      <a:pt x="88" y="71"/>
                      <a:pt x="48" y="88"/>
                      <a:pt x="24" y="64"/>
                    </a:cubicBezTo>
                    <a:cubicBezTo>
                      <a:pt x="0" y="40"/>
                      <a:pt x="17" y="0"/>
                      <a:pt x="51" y="0"/>
                    </a:cubicBezTo>
                    <a:cubicBezTo>
                      <a:pt x="71" y="0"/>
                      <a:pt x="88" y="17"/>
                      <a:pt x="88" y="3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04" name="Freeform 888">
                <a:extLst>
                  <a:ext uri="{FF2B5EF4-FFF2-40B4-BE49-F238E27FC236}">
                    <a16:creationId xmlns:a16="http://schemas.microsoft.com/office/drawing/2014/main" id="{FE288709-4FEF-4888-B205-477B98565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7101" y="2041525"/>
                <a:ext cx="80963" cy="52388"/>
              </a:xfrm>
              <a:custGeom>
                <a:avLst/>
                <a:gdLst>
                  <a:gd name="T0" fmla="*/ 0 w 113"/>
                  <a:gd name="T1" fmla="*/ 0 h 75"/>
                  <a:gd name="T2" fmla="*/ 50 w 113"/>
                  <a:gd name="T3" fmla="*/ 75 h 75"/>
                  <a:gd name="T4" fmla="*/ 113 w 113"/>
                  <a:gd name="T5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75">
                    <a:moveTo>
                      <a:pt x="0" y="0"/>
                    </a:moveTo>
                    <a:lnTo>
                      <a:pt x="50" y="75"/>
                    </a:lnTo>
                    <a:lnTo>
                      <a:pt x="113" y="75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05" name="Freeform 889">
                <a:extLst>
                  <a:ext uri="{FF2B5EF4-FFF2-40B4-BE49-F238E27FC236}">
                    <a16:creationId xmlns:a16="http://schemas.microsoft.com/office/drawing/2014/main" id="{47E34C2A-77C5-42BB-BD19-8E478D603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4714" y="1995488"/>
                <a:ext cx="61913" cy="63500"/>
              </a:xfrm>
              <a:custGeom>
                <a:avLst/>
                <a:gdLst>
                  <a:gd name="T0" fmla="*/ 88 w 88"/>
                  <a:gd name="T1" fmla="*/ 38 h 88"/>
                  <a:gd name="T2" fmla="*/ 23 w 88"/>
                  <a:gd name="T3" fmla="*/ 64 h 88"/>
                  <a:gd name="T4" fmla="*/ 50 w 88"/>
                  <a:gd name="T5" fmla="*/ 0 h 88"/>
                  <a:gd name="T6" fmla="*/ 88 w 88"/>
                  <a:gd name="T7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88">
                    <a:moveTo>
                      <a:pt x="88" y="38"/>
                    </a:moveTo>
                    <a:cubicBezTo>
                      <a:pt x="88" y="71"/>
                      <a:pt x="47" y="88"/>
                      <a:pt x="23" y="64"/>
                    </a:cubicBezTo>
                    <a:cubicBezTo>
                      <a:pt x="0" y="40"/>
                      <a:pt x="17" y="0"/>
                      <a:pt x="50" y="0"/>
                    </a:cubicBezTo>
                    <a:cubicBezTo>
                      <a:pt x="71" y="0"/>
                      <a:pt x="88" y="17"/>
                      <a:pt x="88" y="38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06" name="Freeform 890">
                <a:extLst>
                  <a:ext uri="{FF2B5EF4-FFF2-40B4-BE49-F238E27FC236}">
                    <a16:creationId xmlns:a16="http://schemas.microsoft.com/office/drawing/2014/main" id="{65224B37-0E2D-4329-9812-DE2DDAC4A0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51" y="2246313"/>
                <a:ext cx="61913" cy="61913"/>
              </a:xfrm>
              <a:custGeom>
                <a:avLst/>
                <a:gdLst>
                  <a:gd name="T0" fmla="*/ 88 w 88"/>
                  <a:gd name="T1" fmla="*/ 50 h 88"/>
                  <a:gd name="T2" fmla="*/ 24 w 88"/>
                  <a:gd name="T3" fmla="*/ 23 h 88"/>
                  <a:gd name="T4" fmla="*/ 51 w 88"/>
                  <a:gd name="T5" fmla="*/ 88 h 88"/>
                  <a:gd name="T6" fmla="*/ 88 w 88"/>
                  <a:gd name="T7" fmla="*/ 5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88">
                    <a:moveTo>
                      <a:pt x="88" y="50"/>
                    </a:moveTo>
                    <a:cubicBezTo>
                      <a:pt x="88" y="17"/>
                      <a:pt x="48" y="0"/>
                      <a:pt x="24" y="23"/>
                    </a:cubicBezTo>
                    <a:cubicBezTo>
                      <a:pt x="0" y="47"/>
                      <a:pt x="17" y="88"/>
                      <a:pt x="51" y="88"/>
                    </a:cubicBezTo>
                    <a:cubicBezTo>
                      <a:pt x="71" y="88"/>
                      <a:pt x="88" y="71"/>
                      <a:pt x="88" y="50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07" name="Freeform 891">
                <a:extLst>
                  <a:ext uri="{FF2B5EF4-FFF2-40B4-BE49-F238E27FC236}">
                    <a16:creationId xmlns:a16="http://schemas.microsoft.com/office/drawing/2014/main" id="{7F918629-9D4D-40E2-A14A-81319814B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77101" y="2273300"/>
                <a:ext cx="80963" cy="53975"/>
              </a:xfrm>
              <a:custGeom>
                <a:avLst/>
                <a:gdLst>
                  <a:gd name="T0" fmla="*/ 0 w 113"/>
                  <a:gd name="T1" fmla="*/ 75 h 75"/>
                  <a:gd name="T2" fmla="*/ 50 w 113"/>
                  <a:gd name="T3" fmla="*/ 0 h 75"/>
                  <a:gd name="T4" fmla="*/ 113 w 113"/>
                  <a:gd name="T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3" h="75">
                    <a:moveTo>
                      <a:pt x="0" y="75"/>
                    </a:moveTo>
                    <a:lnTo>
                      <a:pt x="50" y="0"/>
                    </a:lnTo>
                    <a:lnTo>
                      <a:pt x="113" y="0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08" name="Freeform 892">
                <a:extLst>
                  <a:ext uri="{FF2B5EF4-FFF2-40B4-BE49-F238E27FC236}">
                    <a16:creationId xmlns:a16="http://schemas.microsoft.com/office/drawing/2014/main" id="{AD71BF07-F635-4388-9F91-F888BCFA3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4714" y="2308225"/>
                <a:ext cx="61913" cy="63500"/>
              </a:xfrm>
              <a:custGeom>
                <a:avLst/>
                <a:gdLst>
                  <a:gd name="T0" fmla="*/ 88 w 88"/>
                  <a:gd name="T1" fmla="*/ 51 h 88"/>
                  <a:gd name="T2" fmla="*/ 23 w 88"/>
                  <a:gd name="T3" fmla="*/ 24 h 88"/>
                  <a:gd name="T4" fmla="*/ 50 w 88"/>
                  <a:gd name="T5" fmla="*/ 88 h 88"/>
                  <a:gd name="T6" fmla="*/ 88 w 88"/>
                  <a:gd name="T7" fmla="*/ 5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88">
                    <a:moveTo>
                      <a:pt x="88" y="51"/>
                    </a:moveTo>
                    <a:cubicBezTo>
                      <a:pt x="88" y="17"/>
                      <a:pt x="47" y="0"/>
                      <a:pt x="23" y="24"/>
                    </a:cubicBezTo>
                    <a:cubicBezTo>
                      <a:pt x="0" y="48"/>
                      <a:pt x="17" y="88"/>
                      <a:pt x="50" y="88"/>
                    </a:cubicBezTo>
                    <a:cubicBezTo>
                      <a:pt x="71" y="88"/>
                      <a:pt x="88" y="71"/>
                      <a:pt x="88" y="51"/>
                    </a:cubicBezTo>
                    <a:close/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09" name="Line 893">
                <a:extLst>
                  <a:ext uri="{FF2B5EF4-FFF2-40B4-BE49-F238E27FC236}">
                    <a16:creationId xmlns:a16="http://schemas.microsoft.com/office/drawing/2014/main" id="{6DA22876-7B92-4CDF-9B47-CA3115FF6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40601" y="2184400"/>
                <a:ext cx="17463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10" name="Freeform 894">
                <a:extLst>
                  <a:ext uri="{FF2B5EF4-FFF2-40B4-BE49-F238E27FC236}">
                    <a16:creationId xmlns:a16="http://schemas.microsoft.com/office/drawing/2014/main" id="{ED2213C9-2B8F-4F47-A1FA-BC33FE588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5664" y="2111375"/>
                <a:ext cx="344488" cy="169863"/>
              </a:xfrm>
              <a:custGeom>
                <a:avLst/>
                <a:gdLst>
                  <a:gd name="T0" fmla="*/ 0 w 481"/>
                  <a:gd name="T1" fmla="*/ 239 h 239"/>
                  <a:gd name="T2" fmla="*/ 50 w 481"/>
                  <a:gd name="T3" fmla="*/ 239 h 239"/>
                  <a:gd name="T4" fmla="*/ 100 w 481"/>
                  <a:gd name="T5" fmla="*/ 164 h 239"/>
                  <a:gd name="T6" fmla="*/ 338 w 481"/>
                  <a:gd name="T7" fmla="*/ 164 h 239"/>
                  <a:gd name="T8" fmla="*/ 338 w 481"/>
                  <a:gd name="T9" fmla="*/ 200 h 239"/>
                  <a:gd name="T10" fmla="*/ 481 w 481"/>
                  <a:gd name="T11" fmla="*/ 103 h 239"/>
                  <a:gd name="T12" fmla="*/ 338 w 481"/>
                  <a:gd name="T13" fmla="*/ 0 h 239"/>
                  <a:gd name="T14" fmla="*/ 338 w 481"/>
                  <a:gd name="T15" fmla="*/ 39 h 239"/>
                  <a:gd name="T16" fmla="*/ 213 w 481"/>
                  <a:gd name="T17" fmla="*/ 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239">
                    <a:moveTo>
                      <a:pt x="0" y="239"/>
                    </a:moveTo>
                    <a:lnTo>
                      <a:pt x="50" y="239"/>
                    </a:lnTo>
                    <a:lnTo>
                      <a:pt x="100" y="164"/>
                    </a:lnTo>
                    <a:lnTo>
                      <a:pt x="338" y="164"/>
                    </a:lnTo>
                    <a:lnTo>
                      <a:pt x="338" y="200"/>
                    </a:lnTo>
                    <a:lnTo>
                      <a:pt x="481" y="103"/>
                    </a:lnTo>
                    <a:lnTo>
                      <a:pt x="338" y="0"/>
                    </a:lnTo>
                    <a:lnTo>
                      <a:pt x="338" y="39"/>
                    </a:lnTo>
                    <a:lnTo>
                      <a:pt x="213" y="39"/>
                    </a:lnTo>
                  </a:path>
                </a:pathLst>
              </a:cu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11" name="Line 895">
                <a:extLst>
                  <a:ext uri="{FF2B5EF4-FFF2-40B4-BE49-F238E27FC236}">
                    <a16:creationId xmlns:a16="http://schemas.microsoft.com/office/drawing/2014/main" id="{214EC9A5-33E7-4F3A-BAEA-983869DCA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12039" y="2184400"/>
                <a:ext cx="17463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12" name="Line 896">
                <a:extLst>
                  <a:ext uri="{FF2B5EF4-FFF2-40B4-BE49-F238E27FC236}">
                    <a16:creationId xmlns:a16="http://schemas.microsoft.com/office/drawing/2014/main" id="{38D4B644-46D8-446D-A72F-BC62B1561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5526" y="2184400"/>
                <a:ext cx="19050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13" name="Line 897">
                <a:extLst>
                  <a:ext uri="{FF2B5EF4-FFF2-40B4-BE49-F238E27FC236}">
                    <a16:creationId xmlns:a16="http://schemas.microsoft.com/office/drawing/2014/main" id="{167F5813-52DC-49FA-AD0A-0E748ACEF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5526" y="2093913"/>
                <a:ext cx="19050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14" name="Line 898">
                <a:extLst>
                  <a:ext uri="{FF2B5EF4-FFF2-40B4-BE49-F238E27FC236}">
                    <a16:creationId xmlns:a16="http://schemas.microsoft.com/office/drawing/2014/main" id="{0CC61A58-FFC2-4EDB-8344-AF70510C08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75526" y="2273300"/>
                <a:ext cx="19050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  <p:sp>
            <p:nvSpPr>
              <p:cNvPr id="215" name="Line 899">
                <a:extLst>
                  <a:ext uri="{FF2B5EF4-FFF2-40B4-BE49-F238E27FC236}">
                    <a16:creationId xmlns:a16="http://schemas.microsoft.com/office/drawing/2014/main" id="{45DB1225-2372-4D2A-A7F6-81D10FDB8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23139" y="2138363"/>
                <a:ext cx="17463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80189" tIns="40094" rIns="80189" bIns="40094" numCol="1" anchor="t" anchorCtr="0" compatLnSpc="1">
                <a:prstTxWarp prst="textNoShape">
                  <a:avLst/>
                </a:prstTxWarp>
              </a:bodyPr>
              <a:lstStyle/>
              <a:p>
                <a:pPr defTabSz="801929">
                  <a:defRPr/>
                </a:pPr>
                <a:endParaRPr lang="en-AU" sz="1579" dirty="0">
                  <a:solidFill>
                    <a:srgbClr val="222324"/>
                  </a:solidFill>
                  <a:latin typeface="Futura Std Light"/>
                </a:endParaRPr>
              </a:p>
            </p:txBody>
          </p:sp>
        </p:grpSp>
        <p:sp>
          <p:nvSpPr>
            <p:cNvPr id="216" name="Freeform 110">
              <a:extLst>
                <a:ext uri="{FF2B5EF4-FFF2-40B4-BE49-F238E27FC236}">
                  <a16:creationId xmlns:a16="http://schemas.microsoft.com/office/drawing/2014/main" id="{6E4A4F58-9047-403F-8C5C-B03DC868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19" y="2332896"/>
              <a:ext cx="263537" cy="290378"/>
            </a:xfrm>
            <a:custGeom>
              <a:avLst/>
              <a:gdLst>
                <a:gd name="T0" fmla="*/ 8 w 479"/>
                <a:gd name="T1" fmla="*/ 306 h 525"/>
                <a:gd name="T2" fmla="*/ 38 w 479"/>
                <a:gd name="T3" fmla="*/ 378 h 525"/>
                <a:gd name="T4" fmla="*/ 0 w 479"/>
                <a:gd name="T5" fmla="*/ 417 h 525"/>
                <a:gd name="T6" fmla="*/ 61 w 479"/>
                <a:gd name="T7" fmla="*/ 478 h 525"/>
                <a:gd name="T8" fmla="*/ 97 w 479"/>
                <a:gd name="T9" fmla="*/ 440 h 525"/>
                <a:gd name="T10" fmla="*/ 166 w 479"/>
                <a:gd name="T11" fmla="*/ 470 h 525"/>
                <a:gd name="T12" fmla="*/ 166 w 479"/>
                <a:gd name="T13" fmla="*/ 525 h 525"/>
                <a:gd name="T14" fmla="*/ 254 w 479"/>
                <a:gd name="T15" fmla="*/ 525 h 525"/>
                <a:gd name="T16" fmla="*/ 254 w 479"/>
                <a:gd name="T17" fmla="*/ 471 h 525"/>
                <a:gd name="T18" fmla="*/ 329 w 479"/>
                <a:gd name="T19" fmla="*/ 440 h 525"/>
                <a:gd name="T20" fmla="*/ 369 w 479"/>
                <a:gd name="T21" fmla="*/ 479 h 525"/>
                <a:gd name="T22" fmla="*/ 431 w 479"/>
                <a:gd name="T23" fmla="*/ 417 h 525"/>
                <a:gd name="T24" fmla="*/ 394 w 479"/>
                <a:gd name="T25" fmla="*/ 375 h 525"/>
                <a:gd name="T26" fmla="*/ 424 w 479"/>
                <a:gd name="T27" fmla="*/ 300 h 525"/>
                <a:gd name="T28" fmla="*/ 479 w 479"/>
                <a:gd name="T29" fmla="*/ 300 h 525"/>
                <a:gd name="T30" fmla="*/ 479 w 479"/>
                <a:gd name="T31" fmla="*/ 213 h 525"/>
                <a:gd name="T32" fmla="*/ 424 w 479"/>
                <a:gd name="T33" fmla="*/ 213 h 525"/>
                <a:gd name="T34" fmla="*/ 394 w 479"/>
                <a:gd name="T35" fmla="*/ 143 h 525"/>
                <a:gd name="T36" fmla="*/ 432 w 479"/>
                <a:gd name="T37" fmla="*/ 106 h 525"/>
                <a:gd name="T38" fmla="*/ 371 w 479"/>
                <a:gd name="T39" fmla="*/ 44 h 525"/>
                <a:gd name="T40" fmla="*/ 335 w 479"/>
                <a:gd name="T41" fmla="*/ 83 h 525"/>
                <a:gd name="T42" fmla="*/ 266 w 479"/>
                <a:gd name="T43" fmla="*/ 54 h 525"/>
                <a:gd name="T44" fmla="*/ 266 w 479"/>
                <a:gd name="T45" fmla="*/ 0 h 525"/>
                <a:gd name="T46" fmla="*/ 179 w 479"/>
                <a:gd name="T47" fmla="*/ 0 h 525"/>
                <a:gd name="T48" fmla="*/ 179 w 479"/>
                <a:gd name="T49" fmla="*/ 54 h 525"/>
                <a:gd name="T50" fmla="*/ 104 w 479"/>
                <a:gd name="T51" fmla="*/ 84 h 525"/>
                <a:gd name="T52" fmla="*/ 54 w 479"/>
                <a:gd name="T53" fmla="*/ 38 h 525"/>
                <a:gd name="T54" fmla="*/ 4 w 479"/>
                <a:gd name="T55" fmla="*/ 225 h 525"/>
                <a:gd name="T56" fmla="*/ 191 w 479"/>
                <a:gd name="T57" fmla="*/ 200 h 525"/>
                <a:gd name="T58" fmla="*/ 154 w 479"/>
                <a:gd name="T59" fmla="*/ 163 h 525"/>
                <a:gd name="T60" fmla="*/ 216 w 479"/>
                <a:gd name="T61" fmla="*/ 138 h 525"/>
                <a:gd name="T62" fmla="*/ 309 w 479"/>
                <a:gd name="T63" fmla="*/ 346 h 525"/>
                <a:gd name="T64" fmla="*/ 92 w 479"/>
                <a:gd name="T65" fmla="*/ 27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9" h="525">
                  <a:moveTo>
                    <a:pt x="8" y="306"/>
                  </a:moveTo>
                  <a:cubicBezTo>
                    <a:pt x="13" y="331"/>
                    <a:pt x="24" y="356"/>
                    <a:pt x="38" y="378"/>
                  </a:cubicBezTo>
                  <a:lnTo>
                    <a:pt x="0" y="417"/>
                  </a:lnTo>
                  <a:lnTo>
                    <a:pt x="61" y="478"/>
                  </a:lnTo>
                  <a:lnTo>
                    <a:pt x="97" y="440"/>
                  </a:lnTo>
                  <a:cubicBezTo>
                    <a:pt x="118" y="454"/>
                    <a:pt x="141" y="464"/>
                    <a:pt x="166" y="470"/>
                  </a:cubicBezTo>
                  <a:lnTo>
                    <a:pt x="166" y="525"/>
                  </a:lnTo>
                  <a:lnTo>
                    <a:pt x="254" y="525"/>
                  </a:lnTo>
                  <a:lnTo>
                    <a:pt x="254" y="471"/>
                  </a:lnTo>
                  <a:cubicBezTo>
                    <a:pt x="281" y="467"/>
                    <a:pt x="307" y="457"/>
                    <a:pt x="329" y="440"/>
                  </a:cubicBezTo>
                  <a:lnTo>
                    <a:pt x="369" y="479"/>
                  </a:lnTo>
                  <a:lnTo>
                    <a:pt x="431" y="417"/>
                  </a:lnTo>
                  <a:lnTo>
                    <a:pt x="394" y="375"/>
                  </a:lnTo>
                  <a:cubicBezTo>
                    <a:pt x="410" y="353"/>
                    <a:pt x="421" y="327"/>
                    <a:pt x="424" y="300"/>
                  </a:cubicBezTo>
                  <a:lnTo>
                    <a:pt x="479" y="300"/>
                  </a:lnTo>
                  <a:lnTo>
                    <a:pt x="479" y="213"/>
                  </a:lnTo>
                  <a:lnTo>
                    <a:pt x="424" y="213"/>
                  </a:lnTo>
                  <a:cubicBezTo>
                    <a:pt x="418" y="188"/>
                    <a:pt x="408" y="164"/>
                    <a:pt x="394" y="143"/>
                  </a:cubicBezTo>
                  <a:lnTo>
                    <a:pt x="432" y="106"/>
                  </a:lnTo>
                  <a:lnTo>
                    <a:pt x="371" y="44"/>
                  </a:lnTo>
                  <a:lnTo>
                    <a:pt x="335" y="83"/>
                  </a:lnTo>
                  <a:cubicBezTo>
                    <a:pt x="314" y="69"/>
                    <a:pt x="291" y="59"/>
                    <a:pt x="266" y="54"/>
                  </a:cubicBezTo>
                  <a:lnTo>
                    <a:pt x="266" y="0"/>
                  </a:lnTo>
                  <a:lnTo>
                    <a:pt x="179" y="0"/>
                  </a:lnTo>
                  <a:lnTo>
                    <a:pt x="179" y="54"/>
                  </a:lnTo>
                  <a:cubicBezTo>
                    <a:pt x="151" y="57"/>
                    <a:pt x="125" y="68"/>
                    <a:pt x="104" y="84"/>
                  </a:cubicBezTo>
                  <a:lnTo>
                    <a:pt x="54" y="38"/>
                  </a:lnTo>
                  <a:lnTo>
                    <a:pt x="4" y="225"/>
                  </a:lnTo>
                  <a:lnTo>
                    <a:pt x="191" y="200"/>
                  </a:lnTo>
                  <a:lnTo>
                    <a:pt x="154" y="163"/>
                  </a:lnTo>
                  <a:cubicBezTo>
                    <a:pt x="171" y="147"/>
                    <a:pt x="193" y="138"/>
                    <a:pt x="216" y="138"/>
                  </a:cubicBezTo>
                  <a:cubicBezTo>
                    <a:pt x="324" y="138"/>
                    <a:pt x="381" y="266"/>
                    <a:pt x="309" y="346"/>
                  </a:cubicBezTo>
                  <a:cubicBezTo>
                    <a:pt x="236" y="427"/>
                    <a:pt x="102" y="383"/>
                    <a:pt x="92" y="275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0189" tIns="40094" rIns="80189" bIns="40094" numCol="1" anchor="t" anchorCtr="0" compatLnSpc="1">
              <a:prstTxWarp prst="textNoShape">
                <a:avLst/>
              </a:prstTxWarp>
            </a:bodyPr>
            <a:lstStyle/>
            <a:p>
              <a:pPr defTabSz="801929">
                <a:defRPr/>
              </a:pPr>
              <a:endParaRPr lang="en-AU" sz="1579" dirty="0">
                <a:solidFill>
                  <a:srgbClr val="222324"/>
                </a:solidFill>
                <a:latin typeface="Futura Std Light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7C1371E-553D-4564-A3F4-76E398027F01}"/>
                </a:ext>
              </a:extLst>
            </p:cNvPr>
            <p:cNvSpPr/>
            <p:nvPr/>
          </p:nvSpPr>
          <p:spPr>
            <a:xfrm>
              <a:off x="-1" y="1132519"/>
              <a:ext cx="10691813" cy="6014145"/>
            </a:xfrm>
            <a:custGeom>
              <a:avLst/>
              <a:gdLst>
                <a:gd name="connsiteX0" fmla="*/ 263525 w 12192000"/>
                <a:gd name="connsiteY0" fmla="*/ 260350 h 6858000"/>
                <a:gd name="connsiteX1" fmla="*/ 263525 w 12192000"/>
                <a:gd name="connsiteY1" fmla="*/ 6597650 h 6858000"/>
                <a:gd name="connsiteX2" fmla="*/ 11928475 w 12192000"/>
                <a:gd name="connsiteY2" fmla="*/ 6597650 h 6858000"/>
                <a:gd name="connsiteX3" fmla="*/ 11928475 w 12192000"/>
                <a:gd name="connsiteY3" fmla="*/ 260350 h 6858000"/>
                <a:gd name="connsiteX4" fmla="*/ 0 w 12192000"/>
                <a:gd name="connsiteY4" fmla="*/ 0 h 6858000"/>
                <a:gd name="connsiteX5" fmla="*/ 12192000 w 12192000"/>
                <a:gd name="connsiteY5" fmla="*/ 0 h 6858000"/>
                <a:gd name="connsiteX6" fmla="*/ 12192000 w 12192000"/>
                <a:gd name="connsiteY6" fmla="*/ 6858000 h 6858000"/>
                <a:gd name="connsiteX7" fmla="*/ 0 w 12192000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6858000">
                  <a:moveTo>
                    <a:pt x="263525" y="260350"/>
                  </a:moveTo>
                  <a:lnTo>
                    <a:pt x="263525" y="6597650"/>
                  </a:lnTo>
                  <a:lnTo>
                    <a:pt x="11928475" y="6597650"/>
                  </a:lnTo>
                  <a:lnTo>
                    <a:pt x="11928475" y="260350"/>
                  </a:ln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01929">
                <a:defRPr/>
              </a:pPr>
              <a:endParaRPr lang="en-US" sz="1579" dirty="0">
                <a:solidFill>
                  <a:prstClr val="white"/>
                </a:solidFill>
                <a:latin typeface="Futura Std Light"/>
                <a:sym typeface="Futura Std Light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9656C2A-6C56-4D16-A4F2-50301F781E0E}"/>
                </a:ext>
              </a:extLst>
            </p:cNvPr>
            <p:cNvSpPr txBox="1"/>
            <p:nvPr/>
          </p:nvSpPr>
          <p:spPr>
            <a:xfrm>
              <a:off x="8951052" y="3377414"/>
              <a:ext cx="1239722" cy="11164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r>
                <a:rPr lang="en-AU" sz="965" dirty="0">
                  <a:solidFill>
                    <a:prstClr val="white"/>
                  </a:solidFill>
                  <a:latin typeface="Futura Std Light"/>
                </a:rPr>
                <a:t>Industry-wide collaboration (domestic and international) to deliver outcomes for consumers</a:t>
              </a:r>
            </a:p>
            <a:p>
              <a:pPr defTabSz="801929">
                <a:spcBef>
                  <a:spcPts val="263"/>
                </a:spcBef>
                <a:spcAft>
                  <a:spcPts val="263"/>
                </a:spcAft>
                <a:defRPr/>
              </a:pPr>
              <a:endParaRPr lang="en-AU" sz="965" dirty="0">
                <a:solidFill>
                  <a:prstClr val="white"/>
                </a:solidFill>
                <a:latin typeface="Futura Std Light"/>
              </a:endParaRPr>
            </a:p>
          </p:txBody>
        </p:sp>
      </p:grpSp>
      <p:sp>
        <p:nvSpPr>
          <p:cNvPr id="220" name="Title 2">
            <a:extLst/>
          </p:cNvPr>
          <p:cNvSpPr txBox="1">
            <a:spLocks/>
          </p:cNvSpPr>
          <p:nvPr/>
        </p:nvSpPr>
        <p:spPr>
          <a:xfrm>
            <a:off x="114297" y="397933"/>
            <a:ext cx="9066585" cy="1102097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1929">
              <a:defRPr/>
            </a:pPr>
            <a:r>
              <a:rPr lang="en-AU" sz="3860" dirty="0">
                <a:solidFill>
                  <a:prstClr val="white"/>
                </a:solidFill>
                <a:latin typeface="Tw Cen MT" panose="020B0602020104020603" pitchFamily="34" charset="0"/>
              </a:rPr>
              <a:t>AEMO DER Program</a:t>
            </a:r>
          </a:p>
          <a:p>
            <a:pPr defTabSz="801929">
              <a:defRPr/>
            </a:pPr>
            <a:r>
              <a:rPr lang="en-AU" sz="3860" dirty="0">
                <a:solidFill>
                  <a:prstClr val="white"/>
                </a:solidFill>
                <a:latin typeface="Tw Cen MT" panose="020B0602020104020603" pitchFamily="34" charset="0"/>
              </a:rPr>
              <a:t>Integrating DER to maximise consumer value </a:t>
            </a:r>
          </a:p>
        </p:txBody>
      </p:sp>
    </p:spTree>
    <p:extLst>
      <p:ext uri="{BB962C8B-B14F-4D97-AF65-F5344CB8AC3E}">
        <p14:creationId xmlns:p14="http://schemas.microsoft.com/office/powerpoint/2010/main" val="41945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47" y="150494"/>
            <a:ext cx="9389840" cy="1310695"/>
          </a:xfrm>
        </p:spPr>
        <p:txBody>
          <a:bodyPr>
            <a:normAutofit/>
          </a:bodyPr>
          <a:lstStyle/>
          <a:p>
            <a:r>
              <a:rPr lang="en-AU" dirty="0"/>
              <a:t>Distributed Energy Integration Program (DEIP)</a:t>
            </a:r>
          </a:p>
        </p:txBody>
      </p:sp>
      <p:grpSp>
        <p:nvGrpSpPr>
          <p:cNvPr id="4" name="Google Shape;185;p25"/>
          <p:cNvGrpSpPr/>
          <p:nvPr/>
        </p:nvGrpSpPr>
        <p:grpSpPr>
          <a:xfrm>
            <a:off x="1750212" y="2878282"/>
            <a:ext cx="6987388" cy="4372263"/>
            <a:chOff x="230438" y="1811246"/>
            <a:chExt cx="2545043" cy="2681993"/>
          </a:xfrm>
        </p:grpSpPr>
        <p:sp>
          <p:nvSpPr>
            <p:cNvPr id="5" name="Google Shape;186;p25"/>
            <p:cNvSpPr/>
            <p:nvPr/>
          </p:nvSpPr>
          <p:spPr>
            <a:xfrm>
              <a:off x="230438" y="1811246"/>
              <a:ext cx="2545043" cy="2681993"/>
            </a:xfrm>
            <a:prstGeom prst="rect">
              <a:avLst/>
            </a:prstGeom>
            <a:solidFill>
              <a:schemeClr val="bg2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" name="Google Shape;187;p25" descr="Image result for Australian Energy regulator"/>
            <p:cNvPicPr preferRelativeResize="0"/>
            <p:nvPr/>
          </p:nvPicPr>
          <p:blipFill rotWithShape="1">
            <a:blip r:embed="rId3">
              <a:alphaModFix/>
            </a:blip>
            <a:srcRect l="14337" t="14249" r="12221" b="12629"/>
            <a:stretch/>
          </p:blipFill>
          <p:spPr>
            <a:xfrm>
              <a:off x="2025043" y="2713365"/>
              <a:ext cx="680303" cy="6773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8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9514" y="4006551"/>
              <a:ext cx="1074823" cy="3036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189;p2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90969" y="1811246"/>
              <a:ext cx="1011746" cy="464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90;p2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865944" y="1869667"/>
              <a:ext cx="716756" cy="7167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91;p25"/>
            <p:cNvPicPr preferRelativeResize="0"/>
            <p:nvPr/>
          </p:nvPicPr>
          <p:blipFill rotWithShape="1">
            <a:blip r:embed="rId7">
              <a:alphaModFix/>
            </a:blip>
            <a:srcRect t="10488" b="13073"/>
            <a:stretch/>
          </p:blipFill>
          <p:spPr>
            <a:xfrm>
              <a:off x="1544989" y="3417686"/>
              <a:ext cx="960107" cy="3785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92;p2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99222" y="3506957"/>
              <a:ext cx="1011747" cy="371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93;p25" descr="Image result for clean energy council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618562" y="3880022"/>
              <a:ext cx="930181" cy="423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94;p25"/>
            <p:cNvPicPr preferRelativeResize="0"/>
            <p:nvPr/>
          </p:nvPicPr>
          <p:blipFill rotWithShape="1">
            <a:blip r:embed="rId10">
              <a:alphaModFix/>
            </a:blip>
            <a:srcRect l="7869" t="8241" r="6033" b="10405"/>
            <a:stretch/>
          </p:blipFill>
          <p:spPr>
            <a:xfrm>
              <a:off x="1271919" y="2341785"/>
              <a:ext cx="569002" cy="5377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95;p25"/>
            <p:cNvPicPr preferRelativeResize="0"/>
            <p:nvPr/>
          </p:nvPicPr>
          <p:blipFill rotWithShape="1">
            <a:blip r:embed="rId11">
              <a:alphaModFix/>
            </a:blip>
            <a:srcRect t="24624" b="26151"/>
            <a:stretch/>
          </p:blipFill>
          <p:spPr>
            <a:xfrm>
              <a:off x="302253" y="2418613"/>
              <a:ext cx="716756" cy="352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96;p25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96529" y="2983783"/>
              <a:ext cx="1074823" cy="3998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Google Shape;233;p28"/>
          <p:cNvSpPr/>
          <p:nvPr/>
        </p:nvSpPr>
        <p:spPr>
          <a:xfrm>
            <a:off x="1114245" y="2011484"/>
            <a:ext cx="8552872" cy="45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130" tIns="30050" rIns="60130" bIns="30050" anchor="t" anchorCtr="0">
            <a:noAutofit/>
          </a:bodyPr>
          <a:lstStyle/>
          <a:p>
            <a:pPr algn="ctr"/>
            <a:r>
              <a:rPr lang="en-US" sz="1600" b="1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DEIP purpose:</a:t>
            </a:r>
            <a:r>
              <a:rPr lang="en-US" sz="16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Collaborate to </a:t>
            </a:r>
            <a:r>
              <a:rPr lang="en-US" sz="1600" dirty="0" err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maximise</a:t>
            </a:r>
            <a:r>
              <a:rPr lang="en-US" sz="1600" dirty="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the value of customers’ Distributed Energy Resources to the Australian energy system for the benefit of all energy users. </a:t>
            </a:r>
            <a:endParaRPr sz="1600" dirty="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75410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VPP Demonstrations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AU" dirty="0"/>
          </a:p>
          <a:p>
            <a:pPr marL="457200" lvl="0" indent="-457200">
              <a:buFont typeface="+mj-lt"/>
              <a:buAutoNum type="arabicPeriod"/>
            </a:pPr>
            <a:r>
              <a:rPr lang="en-AU" dirty="0"/>
              <a:t>Allow participants to </a:t>
            </a:r>
            <a:r>
              <a:rPr lang="en-AU" b="1" dirty="0">
                <a:solidFill>
                  <a:schemeClr val="accent1"/>
                </a:solidFill>
              </a:rPr>
              <a:t>demonstrate basic control and orchestration</a:t>
            </a:r>
            <a:r>
              <a:rPr lang="en-AU" dirty="0"/>
              <a:t> capability for VPPs providing energy and FCAS</a:t>
            </a:r>
          </a:p>
          <a:p>
            <a:pPr marL="457200" lvl="0" indent="-457200">
              <a:buFont typeface="+mj-lt"/>
              <a:buAutoNum type="arabicPeriod"/>
            </a:pPr>
            <a:endParaRPr lang="en-AU" dirty="0"/>
          </a:p>
          <a:p>
            <a:pPr marL="457200" lvl="0" indent="-457200">
              <a:buFont typeface="+mj-lt"/>
              <a:buAutoNum type="arabicPeriod"/>
            </a:pPr>
            <a:r>
              <a:rPr lang="en-AU" dirty="0"/>
              <a:t>Develop systems to deliver </a:t>
            </a:r>
            <a:r>
              <a:rPr lang="en-AU" b="1" dirty="0">
                <a:solidFill>
                  <a:schemeClr val="accent1"/>
                </a:solidFill>
              </a:rPr>
              <a:t>operational visibility of VPPs</a:t>
            </a:r>
            <a:r>
              <a:rPr lang="en-AU" dirty="0"/>
              <a:t> to new AEMO API</a:t>
            </a:r>
          </a:p>
          <a:p>
            <a:pPr marL="915315" lvl="1" indent="-514350">
              <a:buFont typeface="+mj-lt"/>
              <a:buAutoNum type="romanLcPeriod"/>
            </a:pPr>
            <a:r>
              <a:rPr lang="en-AU" dirty="0"/>
              <a:t>To understand impact on power system security and interactions with the market.</a:t>
            </a:r>
          </a:p>
          <a:p>
            <a:pPr marL="457200" lvl="0" indent="-457200">
              <a:buFont typeface="+mj-lt"/>
              <a:buAutoNum type="arabicPeriod"/>
            </a:pPr>
            <a:endParaRPr lang="en-AU" dirty="0"/>
          </a:p>
          <a:p>
            <a:pPr marL="457200" lvl="0" indent="-457200">
              <a:buFont typeface="+mj-lt"/>
              <a:buAutoNum type="arabicPeriod"/>
            </a:pPr>
            <a:r>
              <a:rPr lang="en-AU" dirty="0"/>
              <a:t>Assess </a:t>
            </a:r>
            <a:r>
              <a:rPr lang="en-AU" b="1" dirty="0">
                <a:solidFill>
                  <a:schemeClr val="accent1"/>
                </a:solidFill>
              </a:rPr>
              <a:t>current regulatory arrangements</a:t>
            </a:r>
            <a:r>
              <a:rPr lang="en-AU" dirty="0"/>
              <a:t> affecting participation of VPPs </a:t>
            </a:r>
          </a:p>
          <a:p>
            <a:pPr marL="915315" lvl="1" indent="-514350">
              <a:buFont typeface="+mj-lt"/>
              <a:buAutoNum type="romanLcPeriod"/>
            </a:pPr>
            <a:r>
              <a:rPr lang="en-AU" dirty="0"/>
              <a:t>Inform new or amended arrangements where appropriate</a:t>
            </a:r>
          </a:p>
          <a:p>
            <a:pPr marL="915315" lvl="1" indent="-514350">
              <a:buFont typeface="+mj-lt"/>
              <a:buAutoNum type="romanLcPeriod"/>
            </a:pPr>
            <a:r>
              <a:rPr lang="en-AU" dirty="0"/>
              <a:t>Assess AEMO’s </a:t>
            </a:r>
            <a:r>
              <a:rPr lang="en-AU" b="1" dirty="0">
                <a:solidFill>
                  <a:schemeClr val="accent1"/>
                </a:solidFill>
              </a:rPr>
              <a:t>draft DER Contingency FCAS Specification</a:t>
            </a:r>
            <a:endParaRPr lang="en-AU" dirty="0"/>
          </a:p>
          <a:p>
            <a:pPr marL="915315" lvl="1" indent="-514350">
              <a:buFont typeface="+mj-lt"/>
              <a:buAutoNum type="romanLcPeriod"/>
            </a:pPr>
            <a:endParaRPr lang="en-AU" dirty="0"/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58299" y="1594157"/>
            <a:ext cx="9951743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Primary objective = allow VPPs to deliver energy &amp; FCAS, obtain operational visibility, use learnings to inform changes to regulatory and operational frameworks</a:t>
            </a:r>
          </a:p>
        </p:txBody>
      </p:sp>
    </p:spTree>
    <p:extLst>
      <p:ext uri="{BB962C8B-B14F-4D97-AF65-F5344CB8AC3E}">
        <p14:creationId xmlns:p14="http://schemas.microsoft.com/office/powerpoint/2010/main" val="74668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46" y="150494"/>
            <a:ext cx="10214836" cy="1310695"/>
          </a:xfrm>
        </p:spPr>
        <p:txBody>
          <a:bodyPr/>
          <a:lstStyle/>
          <a:p>
            <a:r>
              <a:rPr lang="en-AU" dirty="0"/>
              <a:t>Three models for VPP Demonstrations participation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753859" y="2396691"/>
            <a:ext cx="0" cy="4649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517342" y="2396691"/>
            <a:ext cx="0" cy="4649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5128" y="2027359"/>
            <a:ext cx="356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/>
              <a:t>Retailer engages with VPP operator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8723" y="2027359"/>
            <a:ext cx="336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/>
              <a:t>Retailer is also the VPP operator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7942" y="2025759"/>
            <a:ext cx="268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/>
              <a:t>VPP operator as MASP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4893" y="3599854"/>
            <a:ext cx="2464067" cy="6737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AEMO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6545" y="5322776"/>
            <a:ext cx="117949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Retailer</a:t>
            </a:r>
          </a:p>
          <a:p>
            <a:pPr algn="ctr"/>
            <a:r>
              <a:rPr lang="en-AU" dirty="0"/>
              <a:t>(FRMP)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00438" y="5322776"/>
            <a:ext cx="11309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VPP operator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5128" y="2723949"/>
            <a:ext cx="330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Services</a:t>
            </a:r>
            <a:r>
              <a:rPr lang="en-AU" dirty="0"/>
              <a:t>: Energy and FCAS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2460" y="2723949"/>
            <a:ext cx="330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Services</a:t>
            </a:r>
            <a:r>
              <a:rPr lang="en-AU" dirty="0"/>
              <a:t>: Energy and FCAS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9350" y="2723949"/>
            <a:ext cx="330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Services</a:t>
            </a:r>
            <a:r>
              <a:rPr lang="en-AU" dirty="0"/>
              <a:t>: FCAS only</a:t>
            </a:r>
          </a:p>
        </p:txBody>
      </p:sp>
      <p:cxnSp>
        <p:nvCxnSpPr>
          <p:cNvPr id="19" name="Straight Arrow Connector 18"/>
          <p:cNvCxnSpPr>
            <a:stCxn id="11" idx="0"/>
            <a:endCxn id="10" idx="2"/>
          </p:cNvCxnSpPr>
          <p:nvPr/>
        </p:nvCxnSpPr>
        <p:spPr>
          <a:xfrm flipV="1">
            <a:off x="796292" y="4273622"/>
            <a:ext cx="1080635" cy="1049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10" idx="2"/>
          </p:cNvCxnSpPr>
          <p:nvPr/>
        </p:nvCxnSpPr>
        <p:spPr>
          <a:xfrm flipH="1" flipV="1">
            <a:off x="1876927" y="4273622"/>
            <a:ext cx="988997" cy="1049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78698" y="4425846"/>
            <a:ext cx="1017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Submit operational data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6609" y="5762087"/>
            <a:ext cx="1309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Commercial agreement</a:t>
            </a:r>
          </a:p>
        </p:txBody>
      </p:sp>
      <p:cxnSp>
        <p:nvCxnSpPr>
          <p:cNvPr id="29" name="Straight Connector 28"/>
          <p:cNvCxnSpPr>
            <a:stCxn id="11" idx="3"/>
            <a:endCxn id="12" idx="1"/>
          </p:cNvCxnSpPr>
          <p:nvPr/>
        </p:nvCxnSpPr>
        <p:spPr>
          <a:xfrm>
            <a:off x="1386038" y="5779976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4398759" y="3595048"/>
            <a:ext cx="2464067" cy="6737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AEMO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030457" y="3593813"/>
            <a:ext cx="2464067" cy="6737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AEMO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98758" y="5322776"/>
            <a:ext cx="24640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Retailer</a:t>
            </a:r>
          </a:p>
          <a:p>
            <a:pPr algn="ctr"/>
            <a:r>
              <a:rPr lang="en-AU" sz="1400" dirty="0"/>
              <a:t>(FRMP and VPP operator)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030457" y="5322776"/>
            <a:ext cx="24640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VPP operator as MASP </a:t>
            </a:r>
            <a:r>
              <a:rPr lang="en-AU" sz="1400"/>
              <a:t>(allow generation </a:t>
            </a:r>
            <a:r>
              <a:rPr lang="en-AU" sz="1400" dirty="0"/>
              <a:t>as negative load)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09350" y="6923039"/>
            <a:ext cx="95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MASP 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515920" y="6784539"/>
            <a:ext cx="2175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Market Ancillary Services Provider</a:t>
            </a:r>
          </a:p>
        </p:txBody>
      </p:sp>
      <p:cxnSp>
        <p:nvCxnSpPr>
          <p:cNvPr id="38" name="Straight Arrow Connector 37"/>
          <p:cNvCxnSpPr>
            <a:stCxn id="33" idx="0"/>
            <a:endCxn id="30" idx="2"/>
          </p:cNvCxnSpPr>
          <p:nvPr/>
        </p:nvCxnSpPr>
        <p:spPr>
          <a:xfrm flipV="1">
            <a:off x="5630792" y="4268816"/>
            <a:ext cx="1" cy="1053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0"/>
            <a:endCxn id="31" idx="2"/>
          </p:cNvCxnSpPr>
          <p:nvPr/>
        </p:nvCxnSpPr>
        <p:spPr>
          <a:xfrm flipV="1">
            <a:off x="9262491" y="4267581"/>
            <a:ext cx="0" cy="1055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72194" y="4426464"/>
            <a:ext cx="1017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Submit operational data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403892" y="4425846"/>
            <a:ext cx="10174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Submit operational data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6273" y="6921439"/>
            <a:ext cx="95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FRMP 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02843" y="6782939"/>
            <a:ext cx="242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Financially Responsible Market Participant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7001" y="4484140"/>
            <a:ext cx="101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Meter data (via MDP)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45636" y="4518872"/>
            <a:ext cx="1017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Meter data (via MDP)</a:t>
            </a:r>
          </a:p>
        </p:txBody>
      </p:sp>
    </p:spTree>
    <p:extLst>
      <p:ext uri="{BB962C8B-B14F-4D97-AF65-F5344CB8AC3E}">
        <p14:creationId xmlns:p14="http://schemas.microsoft.com/office/powerpoint/2010/main" val="272548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 PPT 2018">
      <a:dk1>
        <a:srgbClr val="222324"/>
      </a:dk1>
      <a:lt1>
        <a:srgbClr val="FFFFFF"/>
      </a:lt1>
      <a:dk2>
        <a:srgbClr val="000000"/>
      </a:dk2>
      <a:lt2>
        <a:srgbClr val="E0E8EA"/>
      </a:lt2>
      <a:accent1>
        <a:srgbClr val="C41230"/>
      </a:accent1>
      <a:accent2>
        <a:srgbClr val="360F3C"/>
      </a:accent2>
      <a:accent3>
        <a:srgbClr val="F37421"/>
      </a:accent3>
      <a:accent4>
        <a:srgbClr val="FFC222"/>
      </a:accent4>
      <a:accent5>
        <a:srgbClr val="82859C"/>
      </a:accent5>
      <a:accent6>
        <a:srgbClr val="B3E0EE"/>
      </a:accent6>
      <a:hlink>
        <a:srgbClr val="C41230"/>
      </a:hlink>
      <a:folHlink>
        <a:srgbClr val="C41230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2018 A4 v2.potx" id="{56C674FB-5903-4E08-9F7A-81B5291517EA}" vid="{3EC44A36-076D-48EC-9FED-1333FF1338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FBF75B7C74E84FA58B3D704904CEE6" ma:contentTypeVersion="0" ma:contentTypeDescription="Create a new document." ma:contentTypeScope="" ma:versionID="ca8347743e3bb2804be2f25802502cca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609b2132cc27c2e027996f255529d92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4523ce-dede-483e-883a-2d83261080bd">MARKETS-31-635</_dlc_DocId>
    <_dlc_DocIdUrl xmlns="a14523ce-dede-483e-883a-2d83261080bd">
      <Url>http://sharedocs/sites/markets/me/_layouts/15/DocIdRedir.aspx?ID=MARKETS-31-635</Url>
      <Description>MARKETS-31-635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8A1DE8D-D195-472C-8F7B-1DEECE182BA0}"/>
</file>

<file path=customXml/itemProps2.xml><?xml version="1.0" encoding="utf-8"?>
<ds:datastoreItem xmlns:ds="http://schemas.openxmlformats.org/officeDocument/2006/customXml" ds:itemID="{38F5FA20-8970-43AE-B586-A9C1896109F5}">
  <ds:schemaRefs>
    <ds:schemaRef ds:uri="http://schemas.microsoft.com/office/infopath/2007/PartnerControls"/>
    <ds:schemaRef ds:uri="e3949da1-2e4d-4167-9bc6-1a3c67e2dbe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a995b98-df9f-4d34-90c9-3fa471603e5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D3296A-873F-40A9-8817-CD09596B92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73B74F9-DB4C-4D4C-8164-828014698CC3}"/>
</file>

<file path=docProps/app.xml><?xml version="1.0" encoding="utf-8"?>
<Properties xmlns="http://schemas.openxmlformats.org/officeDocument/2006/extended-properties" xmlns:vt="http://schemas.openxmlformats.org/officeDocument/2006/docPropsVTypes">
  <Template>AEMO presentation 2018 A4</Template>
  <TotalTime>52578</TotalTime>
  <Words>1093</Words>
  <Application>Microsoft Office PowerPoint</Application>
  <PresentationFormat>Custom</PresentationFormat>
  <Paragraphs>212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Futura Std Light</vt:lpstr>
      <vt:lpstr>Futura Std Medium</vt:lpstr>
      <vt:lpstr>Lucida Sans</vt:lpstr>
      <vt:lpstr>Tw Cen MT</vt:lpstr>
      <vt:lpstr>Office Theme</vt:lpstr>
      <vt:lpstr>Virtual Power Plants Demonstrations  Information webinar</vt:lpstr>
      <vt:lpstr>PowerPoint Presentation</vt:lpstr>
      <vt:lpstr>Why – VPPs are already here and growing: possibly up to 700 MW by 2022</vt:lpstr>
      <vt:lpstr>Why: VPP context</vt:lpstr>
      <vt:lpstr>Why: building momentum for DER integration</vt:lpstr>
      <vt:lpstr>PowerPoint Presentation</vt:lpstr>
      <vt:lpstr>Distributed Energy Integration Program (DEIP)</vt:lpstr>
      <vt:lpstr>VPP Demonstrations objectives</vt:lpstr>
      <vt:lpstr>Three models for VPP Demonstrations participation</vt:lpstr>
      <vt:lpstr>Data requirements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Holly Leckenby-Rye</dc:creator>
  <cp:lastModifiedBy>Jennifer Fikret</cp:lastModifiedBy>
  <cp:revision>432</cp:revision>
  <cp:lastPrinted>2018-06-14T01:34:01Z</cp:lastPrinted>
  <dcterms:created xsi:type="dcterms:W3CDTF">2018-01-30T04:29:16Z</dcterms:created>
  <dcterms:modified xsi:type="dcterms:W3CDTF">2018-12-18T05:14:36Z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0x010100F8FBF75B7C74E84FA58B3D704904CEE6</vt:lpwstr>
  </property>
  <property fmtid="{D5CDD505-2E9C-101B-9397-08002B2CF9AE}" pid="3" name="AEMODocumentTypeTaxHTField0">
    <vt:lpwstr>Operational Record|859762f2-4462-42eb-9744-c955c7e2c540</vt:lpwstr>
  </property>
  <property fmtid="{D5CDD505-2E9C-101B-9397-08002B2CF9AE}" pid="4" name="TaxCatchAll">
    <vt:lpwstr>1;#Operational Record|859762f2-4462-42eb-9744-c955c7e2c540</vt:lpwstr>
  </property>
  <property fmtid="{D5CDD505-2E9C-101B-9397-08002B2CF9AE}" pid="5" name="AEMODocumentType">
    <vt:lpwstr>1;#Operational Record|859762f2-4462-42eb-9744-c955c7e2c540</vt:lpwstr>
  </property>
  <property fmtid="{D5CDD505-2E9C-101B-9397-08002B2CF9AE}" pid="6" name="_dlc_DocIdItemGuid">
    <vt:lpwstr>cf877fe2-8d15-476a-aeca-7d63941081c7</vt:lpwstr>
  </property>
</Properties>
</file>